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256" r:id="rId5"/>
    <p:sldId id="257" r:id="rId6"/>
    <p:sldId id="258" r:id="rId7"/>
    <p:sldId id="279" r:id="rId8"/>
    <p:sldId id="261" r:id="rId9"/>
    <p:sldId id="262" r:id="rId10"/>
    <p:sldId id="263" r:id="rId11"/>
    <p:sldId id="264" r:id="rId12"/>
    <p:sldId id="265" r:id="rId13"/>
    <p:sldId id="266" r:id="rId14"/>
    <p:sldId id="297" r:id="rId15"/>
    <p:sldId id="296" r:id="rId16"/>
    <p:sldId id="298" r:id="rId17"/>
    <p:sldId id="299" r:id="rId18"/>
    <p:sldId id="307" r:id="rId19"/>
    <p:sldId id="301" r:id="rId20"/>
    <p:sldId id="306" r:id="rId21"/>
    <p:sldId id="305" r:id="rId22"/>
    <p:sldId id="308" r:id="rId23"/>
    <p:sldId id="267" r:id="rId24"/>
    <p:sldId id="268" r:id="rId25"/>
    <p:sldId id="269" r:id="rId26"/>
    <p:sldId id="270" r:id="rId27"/>
    <p:sldId id="271" r:id="rId28"/>
    <p:sldId id="272" r:id="rId29"/>
    <p:sldId id="273" r:id="rId30"/>
    <p:sldId id="274" r:id="rId31"/>
    <p:sldId id="275" r:id="rId32"/>
    <p:sldId id="276" r:id="rId33"/>
    <p:sldId id="277" r:id="rId34"/>
    <p:sldId id="294" r:id="rId35"/>
    <p:sldId id="278" r:id="rId36"/>
    <p:sldId id="259" r:id="rId37"/>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1818" autoAdjust="0"/>
  </p:normalViewPr>
  <p:slideViewPr>
    <p:cSldViewPr>
      <p:cViewPr varScale="1">
        <p:scale>
          <a:sx n="35" d="100"/>
          <a:sy n="35" d="100"/>
        </p:scale>
        <p:origin x="-1470" y="-96"/>
      </p:cViewPr>
      <p:guideLst>
        <p:guide orient="horz" pos="2112"/>
        <p:guide pos="2880"/>
      </p:guideLst>
    </p:cSldViewPr>
  </p:slideViewPr>
  <p:notesTextViewPr>
    <p:cViewPr>
      <p:scale>
        <a:sx n="100" d="100"/>
        <a:sy n="100" d="100"/>
      </p:scale>
      <p:origin x="0" y="0"/>
    </p:cViewPr>
  </p:notesTextViewPr>
  <p:sorterViewPr>
    <p:cViewPr varScale="1">
      <p:scale>
        <a:sx n="1" d="1"/>
        <a:sy n="1" d="1"/>
      </p:scale>
      <p:origin x="0" y="7350"/>
    </p:cViewPr>
  </p:sorterViewPr>
  <p:notesViewPr>
    <p:cSldViewPr>
      <p:cViewPr varScale="1">
        <p:scale>
          <a:sx n="55" d="100"/>
          <a:sy n="55" d="100"/>
        </p:scale>
        <p:origin x="-2880" y="-84"/>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5315BE8-0802-46C0-855E-6E813713783D}" type="datetimeFigureOut">
              <a:rPr lang="en-US" smtClean="0"/>
              <a:pPr/>
              <a:t>7/8/2011</a:t>
            </a:fld>
            <a:endParaRPr lang="en-US" dirty="0"/>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0295680A-3527-4CCF-803C-EA21C32967EA}" type="slidenum">
              <a:rPr lang="en-US" smtClean="0"/>
              <a:pPr/>
              <a:t>‹#›</a:t>
            </a:fld>
            <a:endParaRPr lang="en-US" dirty="0"/>
          </a:p>
        </p:txBody>
      </p:sp>
    </p:spTree>
    <p:extLst>
      <p:ext uri="{BB962C8B-B14F-4D97-AF65-F5344CB8AC3E}">
        <p14:creationId xmlns:p14="http://schemas.microsoft.com/office/powerpoint/2010/main" val="2126300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43238" cy="465138"/>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latin typeface="Arial" charset="0"/>
              </a:defRPr>
            </a:lvl1pPr>
          </a:lstStyle>
          <a:p>
            <a:pPr>
              <a:defRPr/>
            </a:pPr>
            <a:endParaRPr lang="en-US" dirty="0"/>
          </a:p>
        </p:txBody>
      </p:sp>
      <p:sp>
        <p:nvSpPr>
          <p:cNvPr id="15363" name="Rectangle 3"/>
          <p:cNvSpPr>
            <a:spLocks noGrp="1" noChangeArrowheads="1"/>
          </p:cNvSpPr>
          <p:nvPr>
            <p:ph type="dt" idx="1"/>
          </p:nvPr>
        </p:nvSpPr>
        <p:spPr bwMode="auto">
          <a:xfrm>
            <a:off x="3978275" y="0"/>
            <a:ext cx="3043238" cy="465138"/>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latin typeface="Arial" charset="0"/>
              </a:defRPr>
            </a:lvl1pPr>
          </a:lstStyle>
          <a:p>
            <a:pPr>
              <a:defRPr/>
            </a:pPr>
            <a:endParaRPr lang="en-US" dirty="0"/>
          </a:p>
        </p:txBody>
      </p:sp>
      <p:sp>
        <p:nvSpPr>
          <p:cNvPr id="34820" name="Rectangle 4"/>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01675" y="4421188"/>
            <a:ext cx="5619750" cy="4189412"/>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842375"/>
            <a:ext cx="3043238" cy="465138"/>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latin typeface="Arial" charset="0"/>
              </a:defRPr>
            </a:lvl1pPr>
          </a:lstStyle>
          <a:p>
            <a:pPr>
              <a:defRPr/>
            </a:pPr>
            <a:endParaRPr lang="en-US" dirty="0"/>
          </a:p>
        </p:txBody>
      </p:sp>
      <p:sp>
        <p:nvSpPr>
          <p:cNvPr id="15367" name="Rectangle 7"/>
          <p:cNvSpPr>
            <a:spLocks noGrp="1" noChangeArrowheads="1"/>
          </p:cNvSpPr>
          <p:nvPr>
            <p:ph type="sldNum" sz="quarter" idx="5"/>
          </p:nvPr>
        </p:nvSpPr>
        <p:spPr bwMode="auto">
          <a:xfrm>
            <a:off x="3978275" y="8842375"/>
            <a:ext cx="3043238" cy="465138"/>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latin typeface="Arial" charset="0"/>
              </a:defRPr>
            </a:lvl1pPr>
          </a:lstStyle>
          <a:p>
            <a:pPr>
              <a:defRPr/>
            </a:pPr>
            <a:fld id="{32B98798-A758-40D5-84CF-1450B11F6712}" type="slidenum">
              <a:rPr lang="en-US"/>
              <a:pPr>
                <a:defRPr/>
              </a:pPr>
              <a:t>‹#›</a:t>
            </a:fld>
            <a:endParaRPr lang="en-US" dirty="0"/>
          </a:p>
        </p:txBody>
      </p:sp>
    </p:spTree>
    <p:extLst>
      <p:ext uri="{BB962C8B-B14F-4D97-AF65-F5344CB8AC3E}">
        <p14:creationId xmlns:p14="http://schemas.microsoft.com/office/powerpoint/2010/main" val="1856907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EE43E0-2232-4309-8A84-EE0F9D427B88}" type="slidenum">
              <a:rPr lang="en-US" smtClean="0"/>
              <a:pPr eaLnBrk="1" hangingPunct="1"/>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88C9A7-3902-4B39-8F0D-7B37833A0AF5}" type="slidenum">
              <a:rPr lang="en-US" smtClean="0"/>
              <a:pPr eaLnBrk="1" hangingPunct="1"/>
              <a:t>22</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2B98798-A758-40D5-84CF-1450B11F6712}" type="slidenum">
              <a:rPr lang="en-US" smtClean="0"/>
              <a:pPr>
                <a:defRPr/>
              </a:pPr>
              <a:t>30</a:t>
            </a:fld>
            <a:endParaRPr lang="en-US" dirty="0"/>
          </a:p>
        </p:txBody>
      </p:sp>
    </p:spTree>
    <p:extLst>
      <p:ext uri="{BB962C8B-B14F-4D97-AF65-F5344CB8AC3E}">
        <p14:creationId xmlns:p14="http://schemas.microsoft.com/office/powerpoint/2010/main" val="1167530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EDC6C2-9917-4109-A9CF-94689134A63C}" type="slidenum">
              <a:rPr lang="en-US" smtClean="0"/>
              <a:pPr eaLnBrk="1" hangingPunct="1"/>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C9B360-6DE0-4D2C-A3A3-6DF03ABABDE7}" type="slidenum">
              <a:rPr lang="en-US" smtClean="0"/>
              <a:pPr eaLnBrk="1" hangingPunct="1"/>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22A72C-7E05-485F-8AEC-BA8BF78599F7}" type="slidenum">
              <a:rPr lang="en-US" smtClean="0"/>
              <a:pPr eaLnBrk="1" hangingPunct="1"/>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A5CF050-6EF0-45E8-88F6-8AC8EB35359E}" type="slidenum">
              <a:rPr lang="en-US" smtClean="0"/>
              <a:pPr eaLnBrk="1" hangingPunct="1"/>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F65362-D57D-4714-81CD-9C7E2BB6C516}" type="slidenum">
              <a:rPr lang="en-US" smtClean="0"/>
              <a:pPr eaLnBrk="1" hangingPunct="1"/>
              <a:t>13</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Grants require students with ASD to practice skills in community and employment Environments. The targeted students are assessed to ensure  their Post Secondary Goals are relevant.</a:t>
            </a:r>
            <a:r>
              <a:rPr lang="en-US" baseline="0" dirty="0" smtClean="0"/>
              <a:t> First, form a Transition- Autism Team or Advisory Board.</a:t>
            </a:r>
            <a:endParaRPr lang="en-US" dirty="0" smtClean="0"/>
          </a:p>
          <a:p>
            <a:r>
              <a:rPr lang="en-US" dirty="0" smtClean="0"/>
              <a:t>	</a:t>
            </a:r>
          </a:p>
          <a:p>
            <a:pPr lvl="1"/>
            <a:r>
              <a:rPr lang="en-US" dirty="0" smtClean="0"/>
              <a:t>Post Secondary Employment </a:t>
            </a:r>
          </a:p>
          <a:p>
            <a:pPr lvl="1"/>
            <a:r>
              <a:rPr lang="en-US" dirty="0" smtClean="0"/>
              <a:t>Employment</a:t>
            </a:r>
          </a:p>
          <a:p>
            <a:pPr lvl="1"/>
            <a:r>
              <a:rPr lang="en-US" dirty="0" smtClean="0"/>
              <a:t>Independent Living</a:t>
            </a:r>
          </a:p>
          <a:p>
            <a:pPr lvl="1"/>
            <a:r>
              <a:rPr lang="en-US" dirty="0" smtClean="0"/>
              <a:t>Agency Linkages to support life after graduation</a:t>
            </a:r>
          </a:p>
          <a:p>
            <a:endParaRPr lang="en-US" dirty="0" smtClean="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B26861-67BC-4AAC-BDCD-8198F70DA950}" type="slidenum">
              <a:rPr lang="en-US" smtClean="0"/>
              <a:pPr eaLnBrk="1" hangingPunct="1"/>
              <a:t>14</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2B98798-A758-40D5-84CF-1450B11F6712}" type="slidenum">
              <a:rPr lang="en-US" smtClean="0"/>
              <a:pPr>
                <a:defRPr/>
              </a:pPr>
              <a:t>16</a:t>
            </a:fld>
            <a:endParaRPr lang="en-US" dirty="0"/>
          </a:p>
        </p:txBody>
      </p:sp>
    </p:spTree>
    <p:extLst>
      <p:ext uri="{BB962C8B-B14F-4D97-AF65-F5344CB8AC3E}">
        <p14:creationId xmlns:p14="http://schemas.microsoft.com/office/powerpoint/2010/main" val="633897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2B98798-A758-40D5-84CF-1450B11F6712}" type="slidenum">
              <a:rPr lang="en-US" smtClean="0"/>
              <a:pPr>
                <a:defRPr/>
              </a:pPr>
              <a:t>17</a:t>
            </a:fld>
            <a:endParaRPr lang="en-US" dirty="0"/>
          </a:p>
        </p:txBody>
      </p:sp>
    </p:spTree>
    <p:extLst>
      <p:ext uri="{BB962C8B-B14F-4D97-AF65-F5344CB8AC3E}">
        <p14:creationId xmlns:p14="http://schemas.microsoft.com/office/powerpoint/2010/main" val="3042074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p:spPr>
        <p:txBody>
          <a:bodyPr/>
          <a:lstStyle/>
          <a:p>
            <a:pPr>
              <a:defRPr/>
            </a:pPr>
            <a:endParaRPr lang="en-US" dirty="0"/>
          </a:p>
        </p:txBody>
      </p:sp>
      <p:pic>
        <p:nvPicPr>
          <p:cNvPr id="5" name="Picture 9" descr="PDE- Cap Logo-Final"/>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600" dirty="0" smtClean="0">
                <a:solidFill>
                  <a:schemeClr val="bg1"/>
                </a:solidFill>
                <a:latin typeface="Corbel" pitchFamily="34" charset="0"/>
              </a:rPr>
              <a:t>Pennsylvania Training and Technical Assistance Network</a:t>
            </a:r>
            <a:endParaRPr lang="en-US" dirty="0" smtClean="0"/>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11547134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116D471-1930-418B-A248-ACC9CFEEEAEF}" type="slidenum">
              <a:rPr lang="en-US"/>
              <a:pPr>
                <a:defRPr/>
              </a:pPr>
              <a:t>‹#›</a:t>
            </a:fld>
            <a:endParaRPr lang="en-US" dirty="0"/>
          </a:p>
        </p:txBody>
      </p:sp>
    </p:spTree>
    <p:extLst>
      <p:ext uri="{BB962C8B-B14F-4D97-AF65-F5344CB8AC3E}">
        <p14:creationId xmlns:p14="http://schemas.microsoft.com/office/powerpoint/2010/main" val="42864928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975C46F-9CD9-4A51-B224-01ECB51E8DE9}" type="slidenum">
              <a:rPr lang="en-US"/>
              <a:pPr>
                <a:defRPr/>
              </a:pPr>
              <a:t>‹#›</a:t>
            </a:fld>
            <a:endParaRPr lang="en-US" dirty="0"/>
          </a:p>
        </p:txBody>
      </p:sp>
    </p:spTree>
    <p:extLst>
      <p:ext uri="{BB962C8B-B14F-4D97-AF65-F5344CB8AC3E}">
        <p14:creationId xmlns:p14="http://schemas.microsoft.com/office/powerpoint/2010/main" val="52899956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9D11044-8D5B-41DB-ACE9-C6DA88E8DFB6}" type="slidenum">
              <a:rPr lang="en-US"/>
              <a:pPr>
                <a:defRPr/>
              </a:pPr>
              <a:t>‹#›</a:t>
            </a:fld>
            <a:endParaRPr lang="en-US" dirty="0"/>
          </a:p>
        </p:txBody>
      </p:sp>
    </p:spTree>
    <p:extLst>
      <p:ext uri="{BB962C8B-B14F-4D97-AF65-F5344CB8AC3E}">
        <p14:creationId xmlns:p14="http://schemas.microsoft.com/office/powerpoint/2010/main" val="102190416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3BEE26C-5212-4690-805D-7A0683CDCCBD}" type="slidenum">
              <a:rPr lang="en-US"/>
              <a:pPr>
                <a:defRPr/>
              </a:pPr>
              <a:t>‹#›</a:t>
            </a:fld>
            <a:endParaRPr lang="en-US" dirty="0"/>
          </a:p>
        </p:txBody>
      </p:sp>
    </p:spTree>
    <p:extLst>
      <p:ext uri="{BB962C8B-B14F-4D97-AF65-F5344CB8AC3E}">
        <p14:creationId xmlns:p14="http://schemas.microsoft.com/office/powerpoint/2010/main" val="286721043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DD36407-2EFB-4D76-B29F-D53A3DEF4E56}" type="slidenum">
              <a:rPr lang="en-US"/>
              <a:pPr>
                <a:defRPr/>
              </a:pPr>
              <a:t>‹#›</a:t>
            </a:fld>
            <a:endParaRPr lang="en-US" dirty="0"/>
          </a:p>
        </p:txBody>
      </p:sp>
    </p:spTree>
    <p:extLst>
      <p:ext uri="{BB962C8B-B14F-4D97-AF65-F5344CB8AC3E}">
        <p14:creationId xmlns:p14="http://schemas.microsoft.com/office/powerpoint/2010/main" val="329304896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64BEA1BD-0BB7-4C53-ADA3-FB057DF7EE18}" type="slidenum">
              <a:rPr lang="en-US"/>
              <a:pPr>
                <a:defRPr/>
              </a:pPr>
              <a:t>‹#›</a:t>
            </a:fld>
            <a:endParaRPr lang="en-US" dirty="0"/>
          </a:p>
        </p:txBody>
      </p:sp>
    </p:spTree>
    <p:extLst>
      <p:ext uri="{BB962C8B-B14F-4D97-AF65-F5344CB8AC3E}">
        <p14:creationId xmlns:p14="http://schemas.microsoft.com/office/powerpoint/2010/main" val="39003830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3B5B8E19-29D9-4518-80DB-873AEF577E33}" type="slidenum">
              <a:rPr lang="en-US"/>
              <a:pPr>
                <a:defRPr/>
              </a:pPr>
              <a:t>‹#›</a:t>
            </a:fld>
            <a:endParaRPr lang="en-US" dirty="0"/>
          </a:p>
        </p:txBody>
      </p:sp>
    </p:spTree>
    <p:extLst>
      <p:ext uri="{BB962C8B-B14F-4D97-AF65-F5344CB8AC3E}">
        <p14:creationId xmlns:p14="http://schemas.microsoft.com/office/powerpoint/2010/main" val="19282268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34B7E12-277B-4944-8F45-53C03F494DD3}" type="slidenum">
              <a:rPr lang="en-US"/>
              <a:pPr>
                <a:defRPr/>
              </a:pPr>
              <a:t>‹#›</a:t>
            </a:fld>
            <a:endParaRPr lang="en-US" dirty="0"/>
          </a:p>
        </p:txBody>
      </p:sp>
    </p:spTree>
    <p:extLst>
      <p:ext uri="{BB962C8B-B14F-4D97-AF65-F5344CB8AC3E}">
        <p14:creationId xmlns:p14="http://schemas.microsoft.com/office/powerpoint/2010/main" val="238730475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3542662-415B-4B61-9D00-45B219076D14}" type="slidenum">
              <a:rPr lang="en-US"/>
              <a:pPr>
                <a:defRPr/>
              </a:pPr>
              <a:t>‹#›</a:t>
            </a:fld>
            <a:endParaRPr lang="en-US" dirty="0"/>
          </a:p>
        </p:txBody>
      </p:sp>
    </p:spTree>
    <p:extLst>
      <p:ext uri="{BB962C8B-B14F-4D97-AF65-F5344CB8AC3E}">
        <p14:creationId xmlns:p14="http://schemas.microsoft.com/office/powerpoint/2010/main" val="372924744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B4F01BA-4A1C-4C73-9520-E044D3522828}" type="slidenum">
              <a:rPr lang="en-US"/>
              <a:pPr>
                <a:defRPr/>
              </a:pPr>
              <a:t>‹#›</a:t>
            </a:fld>
            <a:endParaRPr lang="en-US" dirty="0"/>
          </a:p>
        </p:txBody>
      </p:sp>
    </p:spTree>
    <p:extLst>
      <p:ext uri="{BB962C8B-B14F-4D97-AF65-F5344CB8AC3E}">
        <p14:creationId xmlns:p14="http://schemas.microsoft.com/office/powerpoint/2010/main" val="305276188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0FADB37-98E7-4A46-9665-3B0C4EE70731}" type="slidenum">
              <a:rPr lang="en-US"/>
              <a:pPr>
                <a:defRPr/>
              </a:pPr>
              <a:t>‹#›</a:t>
            </a:fld>
            <a:endParaRPr lang="en-US" dirty="0"/>
          </a:p>
        </p:txBody>
      </p:sp>
      <p:sp>
        <p:nvSpPr>
          <p:cNvPr id="1031" name="Rectangle 7"/>
          <p:cNvSpPr>
            <a:spLocks noChangeArrowheads="1"/>
          </p:cNvSpPr>
          <p:nvPr userDrawn="1"/>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p:spPr>
        <p:txBody>
          <a:bodyPr wrap="none" anchor="ct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39"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ransition/>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412" y="685800"/>
            <a:ext cx="9144000" cy="3048000"/>
          </a:xfrm>
        </p:spPr>
        <p:txBody>
          <a:bodyPr/>
          <a:lstStyle/>
          <a:p>
            <a:pPr eaLnBrk="1" hangingPunct="1"/>
            <a:r>
              <a:rPr lang="en-US" sz="3200" b="1" i="1" dirty="0" smtClean="0"/>
              <a:t> Transition to Community Based Employment for Students with Autism Spectrum Disorder</a:t>
            </a:r>
            <a:br>
              <a:rPr lang="en-US" sz="3200" b="1" i="1" dirty="0" smtClean="0"/>
            </a:br>
            <a:r>
              <a:rPr lang="en-US" sz="3200" b="1" i="1" dirty="0"/>
              <a:t/>
            </a:r>
            <a:br>
              <a:rPr lang="en-US" sz="3200" b="1" i="1" dirty="0"/>
            </a:br>
            <a:r>
              <a:rPr lang="en-US" sz="2400" b="1" dirty="0" smtClean="0"/>
              <a:t>July 21, 2011</a:t>
            </a:r>
            <a:endParaRPr lang="en-US" sz="2400" dirty="0" smtClean="0"/>
          </a:p>
        </p:txBody>
      </p:sp>
      <p:sp>
        <p:nvSpPr>
          <p:cNvPr id="3075" name="Rectangle 3"/>
          <p:cNvSpPr>
            <a:spLocks noGrp="1" noChangeArrowheads="1"/>
          </p:cNvSpPr>
          <p:nvPr>
            <p:ph type="subTitle" idx="1"/>
          </p:nvPr>
        </p:nvSpPr>
        <p:spPr>
          <a:xfrm>
            <a:off x="-4482" y="3505200"/>
            <a:ext cx="8991600" cy="2895600"/>
          </a:xfrm>
        </p:spPr>
        <p:txBody>
          <a:bodyPr/>
          <a:lstStyle/>
          <a:p>
            <a:pPr eaLnBrk="1" hangingPunct="1"/>
            <a:r>
              <a:rPr lang="en-US" dirty="0" smtClean="0"/>
              <a:t/>
            </a:r>
            <a:br>
              <a:rPr lang="en-US" dirty="0" smtClean="0"/>
            </a:br>
            <a:r>
              <a:rPr lang="en-US" dirty="0" smtClean="0"/>
              <a:t>Kathryn Poggi, Educational Consultant, PaTTAN - Pittsburgh</a:t>
            </a:r>
          </a:p>
          <a:p>
            <a:pPr eaLnBrk="1" hangingPunct="1"/>
            <a:r>
              <a:rPr lang="en-US" dirty="0" smtClean="0"/>
              <a:t>Suzanne Laird, Educational Consultant, PaTTAN - Pittsburgh</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dirty="0" smtClean="0"/>
              <a:t>Some key points to remember</a:t>
            </a:r>
          </a:p>
        </p:txBody>
      </p:sp>
      <p:sp>
        <p:nvSpPr>
          <p:cNvPr id="12291" name="Content Placeholder 2"/>
          <p:cNvSpPr>
            <a:spLocks noGrp="1"/>
          </p:cNvSpPr>
          <p:nvPr>
            <p:ph idx="1"/>
          </p:nvPr>
        </p:nvSpPr>
        <p:spPr>
          <a:xfrm>
            <a:off x="457200" y="1066800"/>
            <a:ext cx="8229600" cy="5791200"/>
          </a:xfrm>
        </p:spPr>
        <p:txBody>
          <a:bodyPr/>
          <a:lstStyle/>
          <a:p>
            <a:pPr eaLnBrk="1" hangingPunct="1"/>
            <a:endParaRPr lang="en-US" sz="2800" dirty="0" smtClean="0"/>
          </a:p>
          <a:p>
            <a:pPr eaLnBrk="1" hangingPunct="1"/>
            <a:r>
              <a:rPr lang="en-US" sz="2400" dirty="0" smtClean="0"/>
              <a:t>Individuals with Autism Spectrum Disorders frequently have difficulties understanding language and processing both verbal and nonverbal social exchanges</a:t>
            </a:r>
          </a:p>
          <a:p>
            <a:pPr eaLnBrk="1" hangingPunct="1"/>
            <a:endParaRPr lang="en-US" sz="2400" dirty="0" smtClean="0"/>
          </a:p>
          <a:p>
            <a:pPr eaLnBrk="1" hangingPunct="1"/>
            <a:r>
              <a:rPr lang="en-US" sz="2400" dirty="0" smtClean="0"/>
              <a:t>Receptive skills and problem solving are areas that tend to require repeated practice and scaffold levels of support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0" y="1600200"/>
            <a:ext cx="9144000" cy="4525963"/>
          </a:xfrm>
        </p:spPr>
        <p:txBody>
          <a:bodyPr/>
          <a:lstStyle/>
          <a:p>
            <a:pPr marL="0" indent="0" algn="ctr" eaLnBrk="1" hangingPunct="1">
              <a:buNone/>
            </a:pPr>
            <a:endParaRPr lang="en-US" sz="3600" dirty="0" smtClean="0"/>
          </a:p>
          <a:p>
            <a:pPr marL="0" indent="0" algn="ctr" eaLnBrk="1" hangingPunct="1">
              <a:buNone/>
            </a:pPr>
            <a:r>
              <a:rPr lang="en-US" sz="3600" dirty="0"/>
              <a:t>H</a:t>
            </a:r>
            <a:r>
              <a:rPr lang="en-US" sz="3600" dirty="0" smtClean="0"/>
              <a:t>ow </a:t>
            </a:r>
            <a:r>
              <a:rPr lang="en-US" sz="3600" dirty="0"/>
              <a:t>did Pennsylvania school districts, </a:t>
            </a:r>
            <a:r>
              <a:rPr lang="en-US" sz="3600" dirty="0" smtClean="0"/>
              <a:t>intermediate </a:t>
            </a:r>
            <a:r>
              <a:rPr lang="en-US" sz="3600" dirty="0"/>
              <a:t>u</a:t>
            </a:r>
            <a:r>
              <a:rPr lang="en-US" sz="3600" dirty="0" smtClean="0"/>
              <a:t>nits</a:t>
            </a:r>
            <a:r>
              <a:rPr lang="en-US" sz="3600" dirty="0"/>
              <a:t>, </a:t>
            </a:r>
            <a:r>
              <a:rPr lang="en-US" sz="3600" dirty="0" smtClean="0"/>
              <a:t>charter </a:t>
            </a:r>
            <a:r>
              <a:rPr lang="en-US" sz="3600" dirty="0"/>
              <a:t>and </a:t>
            </a:r>
            <a:r>
              <a:rPr lang="en-US" sz="3600" dirty="0" smtClean="0"/>
              <a:t>private </a:t>
            </a:r>
            <a:r>
              <a:rPr lang="en-US" sz="3600" dirty="0"/>
              <a:t>s</a:t>
            </a:r>
            <a:r>
              <a:rPr lang="en-US" sz="3600" dirty="0" smtClean="0"/>
              <a:t>chools </a:t>
            </a:r>
            <a:r>
              <a:rPr lang="en-US" sz="3600" dirty="0"/>
              <a:t>get support </a:t>
            </a:r>
            <a:r>
              <a:rPr lang="en-US" sz="3600" dirty="0" smtClean="0"/>
              <a:t>to bridge </a:t>
            </a:r>
            <a:r>
              <a:rPr lang="en-US" sz="3600" dirty="0"/>
              <a:t>the </a:t>
            </a:r>
            <a:r>
              <a:rPr lang="en-US" sz="3600" dirty="0" smtClean="0"/>
              <a:t>gap </a:t>
            </a:r>
            <a:r>
              <a:rPr lang="en-US" sz="3600" dirty="0"/>
              <a:t>in their </a:t>
            </a:r>
            <a:r>
              <a:rPr lang="en-US" sz="3600" dirty="0" smtClean="0"/>
              <a:t>programming for students with ASD?</a:t>
            </a:r>
            <a:endParaRPr lang="en-US" sz="3600" dirty="0"/>
          </a:p>
        </p:txBody>
      </p:sp>
    </p:spTree>
    <p:extLst>
      <p:ext uri="{BB962C8B-B14F-4D97-AF65-F5344CB8AC3E}">
        <p14:creationId xmlns:p14="http://schemas.microsoft.com/office/powerpoint/2010/main" val="195679263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endParaRPr lang="en-US" sz="3200" dirty="0"/>
          </a:p>
        </p:txBody>
      </p:sp>
      <p:sp>
        <p:nvSpPr>
          <p:cNvPr id="3" name="Content Placeholder 2"/>
          <p:cNvSpPr>
            <a:spLocks noGrp="1"/>
          </p:cNvSpPr>
          <p:nvPr>
            <p:ph idx="1"/>
          </p:nvPr>
        </p:nvSpPr>
        <p:spPr>
          <a:xfrm>
            <a:off x="26894" y="1219200"/>
            <a:ext cx="9117106" cy="5638800"/>
          </a:xfrm>
        </p:spPr>
        <p:txBody>
          <a:bodyPr/>
          <a:lstStyle/>
          <a:p>
            <a:r>
              <a:rPr lang="en-US" sz="2400" dirty="0" smtClean="0"/>
              <a:t>The PA </a:t>
            </a:r>
            <a:r>
              <a:rPr lang="en-US" sz="2400" dirty="0"/>
              <a:t>Department of </a:t>
            </a:r>
            <a:r>
              <a:rPr lang="en-US" sz="2400" dirty="0" smtClean="0"/>
              <a:t>Education, Bureau of Special Education </a:t>
            </a:r>
            <a:r>
              <a:rPr lang="en-US" sz="2400" dirty="0"/>
              <a:t>Performance Grants </a:t>
            </a:r>
            <a:r>
              <a:rPr lang="en-US" sz="2400" dirty="0" smtClean="0"/>
              <a:t>addressed the </a:t>
            </a:r>
            <a:r>
              <a:rPr lang="en-US" sz="2400" dirty="0"/>
              <a:t>c</a:t>
            </a:r>
            <a:r>
              <a:rPr lang="en-US" sz="2400" dirty="0" smtClean="0"/>
              <a:t>hallenges </a:t>
            </a:r>
            <a:r>
              <a:rPr lang="en-US" sz="2400" dirty="0"/>
              <a:t>f</a:t>
            </a:r>
            <a:r>
              <a:rPr lang="en-US" sz="2400" dirty="0" smtClean="0"/>
              <a:t>acing </a:t>
            </a:r>
            <a:r>
              <a:rPr lang="en-US" sz="2400" dirty="0"/>
              <a:t>s</a:t>
            </a:r>
            <a:r>
              <a:rPr lang="en-US" sz="2400" dirty="0" smtClean="0"/>
              <a:t>chool </a:t>
            </a:r>
            <a:r>
              <a:rPr lang="en-US" sz="2400" dirty="0"/>
              <a:t>e</a:t>
            </a:r>
            <a:r>
              <a:rPr lang="en-US" sz="2400" dirty="0" smtClean="0"/>
              <a:t>ntities for their educating and including students with ASD into the community and workplace!</a:t>
            </a:r>
          </a:p>
          <a:p>
            <a:pPr marL="0" indent="0">
              <a:buNone/>
            </a:pPr>
            <a:endParaRPr lang="en-US" sz="2400" dirty="0" smtClean="0"/>
          </a:p>
          <a:p>
            <a:r>
              <a:rPr lang="en-US" sz="2400" dirty="0" smtClean="0"/>
              <a:t>A Request for Proposals(RFP) was sent via Penn Link to school entities to develop and submit a grant to address a career development plan for students </a:t>
            </a:r>
            <a:r>
              <a:rPr lang="en-US" sz="2400" dirty="0"/>
              <a:t>with Autism Spectrum </a:t>
            </a:r>
            <a:r>
              <a:rPr lang="en-US" sz="2400" dirty="0" smtClean="0"/>
              <a:t>Disorder leading </a:t>
            </a:r>
            <a:r>
              <a:rPr lang="en-US" sz="2400" dirty="0"/>
              <a:t>from s</a:t>
            </a:r>
            <a:r>
              <a:rPr lang="en-US" sz="2400" dirty="0" smtClean="0"/>
              <a:t>chool to community </a:t>
            </a:r>
            <a:r>
              <a:rPr lang="en-US" sz="2400" dirty="0"/>
              <a:t>w</a:t>
            </a:r>
            <a:r>
              <a:rPr lang="en-US" sz="2400" dirty="0" smtClean="0"/>
              <a:t>orkplace </a:t>
            </a:r>
            <a:r>
              <a:rPr lang="en-US" sz="2400" dirty="0"/>
              <a:t>e</a:t>
            </a:r>
            <a:r>
              <a:rPr lang="en-US" sz="2400" dirty="0" smtClean="0"/>
              <a:t>xperiences</a:t>
            </a:r>
            <a:endParaRPr lang="en-US" sz="2400" dirty="0"/>
          </a:p>
        </p:txBody>
      </p:sp>
    </p:spTree>
    <p:extLst>
      <p:ext uri="{BB962C8B-B14F-4D97-AF65-F5344CB8AC3E}">
        <p14:creationId xmlns:p14="http://schemas.microsoft.com/office/powerpoint/2010/main" val="273933986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0"/>
            <a:ext cx="9144000" cy="1066800"/>
          </a:xfrm>
        </p:spPr>
        <p:txBody>
          <a:bodyPr/>
          <a:lstStyle/>
          <a:p>
            <a:pPr algn="ctr"/>
            <a:r>
              <a:rPr lang="en-US" sz="2800" dirty="0" smtClean="0"/>
              <a:t>2007 -2011 Transition to Community Based Employment for</a:t>
            </a:r>
            <a:br>
              <a:rPr lang="en-US" sz="2800" dirty="0" smtClean="0"/>
            </a:br>
            <a:r>
              <a:rPr lang="en-US" sz="2800" dirty="0" smtClean="0"/>
              <a:t> Students with Autism Spectrum Disorder</a:t>
            </a:r>
          </a:p>
        </p:txBody>
      </p:sp>
      <p:sp>
        <p:nvSpPr>
          <p:cNvPr id="6147" name="Content Placeholder 2"/>
          <p:cNvSpPr>
            <a:spLocks noGrp="1"/>
          </p:cNvSpPr>
          <p:nvPr>
            <p:ph idx="1"/>
          </p:nvPr>
        </p:nvSpPr>
        <p:spPr>
          <a:xfrm>
            <a:off x="0" y="1219200"/>
            <a:ext cx="9067800" cy="5562600"/>
          </a:xfrm>
        </p:spPr>
        <p:txBody>
          <a:bodyPr/>
          <a:lstStyle/>
          <a:p>
            <a:pPr lvl="1">
              <a:buFontTx/>
              <a:buNone/>
              <a:defRPr/>
            </a:pPr>
            <a:r>
              <a:rPr lang="en-US" sz="3200" dirty="0" smtClean="0"/>
              <a:t>Purpose</a:t>
            </a:r>
          </a:p>
          <a:p>
            <a:pPr lvl="1">
              <a:defRPr/>
            </a:pPr>
            <a:endParaRPr lang="en-US" sz="2400" dirty="0" smtClean="0"/>
          </a:p>
          <a:p>
            <a:pPr lvl="1">
              <a:defRPr/>
            </a:pPr>
            <a:r>
              <a:rPr lang="en-US" sz="2400" dirty="0" smtClean="0"/>
              <a:t>Establish or expand transition programming from school contexts to employment sites for students with Autism Spectrum Disorders</a:t>
            </a:r>
          </a:p>
          <a:p>
            <a:pPr marL="457200" lvl="1" indent="0">
              <a:buFontTx/>
              <a:buNone/>
              <a:defRPr/>
            </a:pPr>
            <a:endParaRPr lang="en-US" sz="2400" dirty="0" smtClean="0"/>
          </a:p>
          <a:p>
            <a:pPr lvl="1">
              <a:defRPr/>
            </a:pPr>
            <a:r>
              <a:rPr lang="en-US" sz="2400" dirty="0" smtClean="0"/>
              <a:t>Unite youth and families, educational, agency, and business partners to develop and implement systematic career development strategies with a strong emphasis on assessment specific to students with Autism Spectrum Disorders</a:t>
            </a:r>
          </a:p>
          <a:p>
            <a:pPr lvl="1">
              <a:defRPr/>
            </a:pPr>
            <a:endParaRPr lang="en-US" sz="2400" dirty="0"/>
          </a:p>
          <a:p>
            <a:pPr lvl="1">
              <a:defRPr/>
            </a:pPr>
            <a:r>
              <a:rPr lang="en-US" sz="2400" dirty="0" smtClean="0"/>
              <a:t>Evidenced based data collected from Grantees</a:t>
            </a:r>
          </a:p>
          <a:p>
            <a:pPr lvl="1">
              <a:defRPr/>
            </a:pPr>
            <a:endParaRPr lang="en-US" sz="2400" dirty="0" smtClean="0"/>
          </a:p>
        </p:txBody>
      </p:sp>
    </p:spTree>
    <p:extLst>
      <p:ext uri="{BB962C8B-B14F-4D97-AF65-F5344CB8AC3E}">
        <p14:creationId xmlns:p14="http://schemas.microsoft.com/office/powerpoint/2010/main" val="352593852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26988"/>
            <a:ext cx="9372600" cy="1017588"/>
          </a:xfrm>
        </p:spPr>
        <p:txBody>
          <a:bodyPr/>
          <a:lstStyle/>
          <a:p>
            <a:r>
              <a:rPr lang="en-US" sz="3200" dirty="0" smtClean="0"/>
              <a:t>Pennsylvania Performance Grant: Transition to Community Based Employment for Students with ASD</a:t>
            </a:r>
          </a:p>
        </p:txBody>
      </p:sp>
      <p:sp>
        <p:nvSpPr>
          <p:cNvPr id="25603" name="Content Placeholder 2"/>
          <p:cNvSpPr>
            <a:spLocks noGrp="1"/>
          </p:cNvSpPr>
          <p:nvPr>
            <p:ph idx="1"/>
          </p:nvPr>
        </p:nvSpPr>
        <p:spPr>
          <a:xfrm>
            <a:off x="0" y="1295400"/>
            <a:ext cx="8991600" cy="5486400"/>
          </a:xfrm>
        </p:spPr>
        <p:txBody>
          <a:bodyPr/>
          <a:lstStyle/>
          <a:p>
            <a:r>
              <a:rPr lang="en-US" sz="2400" dirty="0" smtClean="0"/>
              <a:t>Targeted students between 14 and 21</a:t>
            </a:r>
          </a:p>
          <a:p>
            <a:endParaRPr lang="en-US" sz="2400" dirty="0" smtClean="0"/>
          </a:p>
          <a:p>
            <a:r>
              <a:rPr lang="en-US" sz="2400" dirty="0" smtClean="0"/>
              <a:t>Assessment for interest and preference</a:t>
            </a:r>
          </a:p>
          <a:p>
            <a:endParaRPr lang="en-US" sz="2400" dirty="0" smtClean="0"/>
          </a:p>
          <a:p>
            <a:r>
              <a:rPr lang="en-US" sz="2400" dirty="0" smtClean="0"/>
              <a:t>Linkages with businesses for job shadowing, vocational training and ultimately have a job with pay based on their Post Secondary Goals</a:t>
            </a:r>
          </a:p>
          <a:p>
            <a:endParaRPr lang="en-US" sz="2400" dirty="0" smtClean="0"/>
          </a:p>
          <a:p>
            <a:r>
              <a:rPr lang="en-US" sz="2400" dirty="0" smtClean="0"/>
              <a:t>Required evidenced based data collection </a:t>
            </a:r>
          </a:p>
          <a:p>
            <a:endParaRPr lang="en-US" sz="2400" dirty="0" smtClean="0"/>
          </a:p>
          <a:p>
            <a:r>
              <a:rPr lang="en-US" sz="2400" dirty="0" smtClean="0"/>
              <a:t>Implementation of a Career Development Plan</a:t>
            </a:r>
            <a:r>
              <a:rPr lang="en-US" dirty="0" smtClean="0"/>
              <a:t>	</a:t>
            </a:r>
          </a:p>
        </p:txBody>
      </p:sp>
    </p:spTree>
    <p:extLst>
      <p:ext uri="{BB962C8B-B14F-4D97-AF65-F5344CB8AC3E}">
        <p14:creationId xmlns:p14="http://schemas.microsoft.com/office/powerpoint/2010/main" val="300740316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76200"/>
            <a:ext cx="9144000" cy="1066800"/>
          </a:xfrm>
        </p:spPr>
        <p:txBody>
          <a:bodyPr/>
          <a:lstStyle/>
          <a:p>
            <a:pPr algn="ctr"/>
            <a:r>
              <a:rPr lang="en-US" sz="2800" dirty="0" smtClean="0"/>
              <a:t>Transition from School to Community Based Employment for Students with Autism Spectrum Disorder</a:t>
            </a:r>
          </a:p>
        </p:txBody>
      </p:sp>
      <p:sp>
        <p:nvSpPr>
          <p:cNvPr id="29699" name="Content Placeholder 2"/>
          <p:cNvSpPr>
            <a:spLocks noGrp="1"/>
          </p:cNvSpPr>
          <p:nvPr>
            <p:ph idx="1"/>
          </p:nvPr>
        </p:nvSpPr>
        <p:spPr>
          <a:xfrm>
            <a:off x="0" y="1143000"/>
            <a:ext cx="9144000" cy="5715000"/>
          </a:xfrm>
        </p:spPr>
        <p:txBody>
          <a:bodyPr/>
          <a:lstStyle/>
          <a:p>
            <a:pPr algn="ctr">
              <a:buFontTx/>
              <a:buNone/>
            </a:pPr>
            <a:r>
              <a:rPr lang="en-US" sz="2400" b="1" dirty="0" smtClean="0"/>
              <a:t>Final Summary of Evidenced Based Data Collection</a:t>
            </a:r>
          </a:p>
          <a:p>
            <a:pPr>
              <a:buFontTx/>
              <a:buNone/>
            </a:pPr>
            <a:endParaRPr lang="en-US" sz="2400" b="1" u="sng" dirty="0" smtClean="0"/>
          </a:p>
          <a:p>
            <a:pPr>
              <a:buFontTx/>
              <a:buNone/>
            </a:pPr>
            <a:r>
              <a:rPr lang="en-US" sz="2400" b="1" u="sng" dirty="0" smtClean="0"/>
              <a:t>429</a:t>
            </a:r>
            <a:r>
              <a:rPr lang="en-US" sz="2400" b="1" dirty="0" smtClean="0"/>
              <a:t> Students </a:t>
            </a:r>
            <a:r>
              <a:rPr lang="en-US" sz="2400" b="1" dirty="0" smtClean="0"/>
              <a:t>with Autism Spectrum Disorder were targeted</a:t>
            </a:r>
            <a:r>
              <a:rPr lang="en-US" sz="2400" dirty="0" smtClean="0"/>
              <a:t>.</a:t>
            </a:r>
          </a:p>
          <a:p>
            <a:pPr>
              <a:buFontTx/>
              <a:buNone/>
            </a:pPr>
            <a:endParaRPr lang="en-US" sz="2400" dirty="0" smtClean="0"/>
          </a:p>
          <a:p>
            <a:pPr>
              <a:buFontTx/>
              <a:buNone/>
            </a:pPr>
            <a:r>
              <a:rPr lang="en-US" sz="2400" dirty="0" smtClean="0"/>
              <a:t>Students with an Employment Goals  </a:t>
            </a:r>
            <a:r>
              <a:rPr lang="en-US" sz="2400" dirty="0" smtClean="0"/>
              <a:t>- 202</a:t>
            </a:r>
            <a:endParaRPr lang="en-US" sz="2400" dirty="0" smtClean="0"/>
          </a:p>
          <a:p>
            <a:pPr>
              <a:buFontTx/>
              <a:buNone/>
            </a:pPr>
            <a:endParaRPr lang="en-US" sz="1800" dirty="0" smtClean="0"/>
          </a:p>
          <a:p>
            <a:pPr>
              <a:buFontTx/>
              <a:buNone/>
            </a:pPr>
            <a:r>
              <a:rPr lang="en-US" sz="2400" dirty="0" smtClean="0"/>
              <a:t>Students with a Post Secondary Education and Training Goals - 82</a:t>
            </a:r>
          </a:p>
          <a:p>
            <a:pPr>
              <a:buFontTx/>
              <a:buNone/>
            </a:pPr>
            <a:endParaRPr lang="en-US" sz="1800" dirty="0" smtClean="0"/>
          </a:p>
          <a:p>
            <a:pPr>
              <a:buFontTx/>
              <a:buNone/>
            </a:pPr>
            <a:r>
              <a:rPr lang="en-US" sz="2400" dirty="0" smtClean="0"/>
              <a:t>Student with </a:t>
            </a:r>
            <a:r>
              <a:rPr lang="en-US" sz="2400" u="sng" dirty="0" smtClean="0"/>
              <a:t>Independent Living Goals</a:t>
            </a:r>
            <a:r>
              <a:rPr lang="en-US" sz="2400" dirty="0" smtClean="0"/>
              <a:t> </a:t>
            </a:r>
            <a:r>
              <a:rPr lang="en-US" sz="2400" dirty="0" smtClean="0"/>
              <a:t>–111 (goal </a:t>
            </a:r>
            <a:r>
              <a:rPr lang="en-US" sz="2400" dirty="0" smtClean="0"/>
              <a:t>added in 2008)</a:t>
            </a:r>
          </a:p>
          <a:p>
            <a:pPr>
              <a:buFontTx/>
              <a:buNone/>
            </a:pPr>
            <a:endParaRPr lang="en-US" sz="1800" dirty="0" smtClean="0"/>
          </a:p>
          <a:p>
            <a:pPr>
              <a:buFontTx/>
              <a:buNone/>
            </a:pPr>
            <a:r>
              <a:rPr lang="en-US" sz="2400" dirty="0" smtClean="0"/>
              <a:t>Students participating in community based assessment  </a:t>
            </a:r>
            <a:r>
              <a:rPr lang="en-US" sz="2400" dirty="0" smtClean="0"/>
              <a:t>- 191</a:t>
            </a:r>
            <a:endParaRPr lang="en-US" sz="1800" dirty="0" smtClean="0"/>
          </a:p>
          <a:p>
            <a:pPr>
              <a:buFontTx/>
              <a:buNone/>
            </a:pPr>
            <a:r>
              <a:rPr lang="en-US" sz="2400" dirty="0" smtClean="0"/>
              <a:t>Students participating in community vocational training  </a:t>
            </a:r>
            <a:r>
              <a:rPr lang="en-US" sz="2400" dirty="0" smtClean="0"/>
              <a:t>- 151</a:t>
            </a:r>
            <a:endParaRPr lang="en-US" sz="1800" dirty="0" smtClean="0"/>
          </a:p>
          <a:p>
            <a:pPr>
              <a:buFontTx/>
              <a:buNone/>
            </a:pPr>
            <a:r>
              <a:rPr lang="en-US" sz="2400" dirty="0" smtClean="0"/>
              <a:t>Students participating in community paid work experiences – </a:t>
            </a:r>
            <a:r>
              <a:rPr lang="en-US" sz="2400" dirty="0" smtClean="0"/>
              <a:t>206</a:t>
            </a:r>
            <a:endParaRPr lang="en-US" sz="2400" dirty="0" smtClean="0"/>
          </a:p>
        </p:txBody>
      </p:sp>
    </p:spTree>
    <p:extLst>
      <p:ext uri="{BB962C8B-B14F-4D97-AF65-F5344CB8AC3E}">
        <p14:creationId xmlns:p14="http://schemas.microsoft.com/office/powerpoint/2010/main" val="271356594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304800"/>
            <a:ext cx="9144000" cy="563563"/>
          </a:xfrm>
        </p:spPr>
        <p:txBody>
          <a:bodyPr/>
          <a:lstStyle/>
          <a:p>
            <a:pPr algn="ctr"/>
            <a:r>
              <a:rPr lang="en-US" sz="3200" dirty="0" smtClean="0"/>
              <a:t>* Graphic Organizer to Assist is Career Development </a:t>
            </a:r>
          </a:p>
        </p:txBody>
      </p:sp>
      <p:pic>
        <p:nvPicPr>
          <p:cNvPr id="27651"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344488" y="1295400"/>
            <a:ext cx="8656637" cy="5257800"/>
          </a:xfrm>
          <a:noFill/>
        </p:spPr>
      </p:pic>
    </p:spTree>
    <p:extLst>
      <p:ext uri="{BB962C8B-B14F-4D97-AF65-F5344CB8AC3E}">
        <p14:creationId xmlns:p14="http://schemas.microsoft.com/office/powerpoint/2010/main" val="27444946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228600"/>
            <a:ext cx="9144000" cy="563563"/>
          </a:xfrm>
        </p:spPr>
        <p:txBody>
          <a:bodyPr/>
          <a:lstStyle/>
          <a:p>
            <a:pPr algn="ctr"/>
            <a:r>
              <a:rPr lang="en-US" sz="3200" dirty="0" smtClean="0"/>
              <a:t>Systematic Career Development Plan</a:t>
            </a:r>
          </a:p>
        </p:txBody>
      </p:sp>
      <p:sp>
        <p:nvSpPr>
          <p:cNvPr id="26627" name="Content Placeholder 2"/>
          <p:cNvSpPr>
            <a:spLocks noGrp="1"/>
          </p:cNvSpPr>
          <p:nvPr>
            <p:ph idx="1"/>
          </p:nvPr>
        </p:nvSpPr>
        <p:spPr>
          <a:xfrm>
            <a:off x="0" y="1219200"/>
            <a:ext cx="9067800" cy="5486400"/>
          </a:xfrm>
        </p:spPr>
        <p:txBody>
          <a:bodyPr/>
          <a:lstStyle/>
          <a:p>
            <a:pPr>
              <a:buFontTx/>
              <a:buNone/>
            </a:pPr>
            <a:r>
              <a:rPr lang="en-US" dirty="0" smtClean="0"/>
              <a:t>. </a:t>
            </a:r>
            <a:r>
              <a:rPr lang="en-US" sz="2800" dirty="0" smtClean="0"/>
              <a:t>Develop an implementation plan to include components of Systematic Career Development </a:t>
            </a:r>
            <a:r>
              <a:rPr lang="en-US" sz="2000" dirty="0" smtClean="0"/>
              <a:t>– * </a:t>
            </a:r>
            <a:r>
              <a:rPr lang="en-US" sz="2000" u="sng" dirty="0" smtClean="0"/>
              <a:t>Fishbone Graphic Organizer</a:t>
            </a:r>
          </a:p>
          <a:p>
            <a:pPr>
              <a:buFontTx/>
              <a:buNone/>
            </a:pPr>
            <a:endParaRPr lang="en-US" sz="2000" b="1" u="sng" dirty="0" smtClean="0"/>
          </a:p>
          <a:p>
            <a:r>
              <a:rPr lang="en-US" sz="2400" b="1" dirty="0" smtClean="0"/>
              <a:t>Form a Career Team or Advisory Board</a:t>
            </a:r>
          </a:p>
          <a:p>
            <a:r>
              <a:rPr lang="en-US" sz="2400" dirty="0" smtClean="0"/>
              <a:t>Target Student and Engage Family</a:t>
            </a:r>
          </a:p>
          <a:p>
            <a:r>
              <a:rPr lang="en-US" sz="2400" dirty="0" smtClean="0"/>
              <a:t>Comprehensive Autism Assessment (CAA tool)</a:t>
            </a:r>
          </a:p>
          <a:p>
            <a:r>
              <a:rPr lang="en-US" sz="2400" dirty="0" smtClean="0"/>
              <a:t>Transition/career assessment(s)</a:t>
            </a:r>
          </a:p>
          <a:p>
            <a:r>
              <a:rPr lang="en-US" sz="2400" dirty="0" smtClean="0"/>
              <a:t>Continuum of evidenced based instructional strategies</a:t>
            </a:r>
          </a:p>
          <a:p>
            <a:r>
              <a:rPr lang="en-US" sz="2400" dirty="0" smtClean="0"/>
              <a:t>Business and family partnerships, interagency collaboration</a:t>
            </a:r>
          </a:p>
          <a:p>
            <a:r>
              <a:rPr lang="en-US" sz="2400" dirty="0" smtClean="0"/>
              <a:t>Travel/Transportation </a:t>
            </a:r>
          </a:p>
          <a:p>
            <a:r>
              <a:rPr lang="en-US" sz="2400" dirty="0" smtClean="0"/>
              <a:t>Staff/professional/ family professional development</a:t>
            </a:r>
          </a:p>
          <a:p>
            <a:r>
              <a:rPr lang="en-US" sz="2400" dirty="0" smtClean="0"/>
              <a:t>Marketing/ Outreach/Sustainability</a:t>
            </a:r>
          </a:p>
          <a:p>
            <a:pPr lvl="1"/>
            <a:endParaRPr lang="en-US" sz="2400" dirty="0" smtClean="0"/>
          </a:p>
          <a:p>
            <a:endParaRPr lang="en-US" dirty="0" smtClean="0"/>
          </a:p>
        </p:txBody>
      </p:sp>
    </p:spTree>
    <p:extLst>
      <p:ext uri="{BB962C8B-B14F-4D97-AF65-F5344CB8AC3E}">
        <p14:creationId xmlns:p14="http://schemas.microsoft.com/office/powerpoint/2010/main" val="336678004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sz="3600" dirty="0" smtClean="0"/>
              <a:t>What a Systematic Career Plan </a:t>
            </a:r>
            <a:r>
              <a:rPr lang="en-US" sz="3600" dirty="0"/>
              <a:t>L</a:t>
            </a:r>
            <a:r>
              <a:rPr lang="en-US" sz="3600" dirty="0" smtClean="0"/>
              <a:t>ooks Like!!</a:t>
            </a:r>
            <a:endParaRPr lang="en-US" sz="3600" dirty="0"/>
          </a:p>
        </p:txBody>
      </p:sp>
      <p:sp>
        <p:nvSpPr>
          <p:cNvPr id="3" name="Content Placeholder 2"/>
          <p:cNvSpPr>
            <a:spLocks noGrp="1"/>
          </p:cNvSpPr>
          <p:nvPr>
            <p:ph idx="1"/>
          </p:nvPr>
        </p:nvSpPr>
        <p:spPr/>
        <p:txBody>
          <a:bodyPr/>
          <a:lstStyle/>
          <a:p>
            <a:r>
              <a:rPr lang="en-US" dirty="0" smtClean="0"/>
              <a:t>Actual video clips of students in vocational assessment, training leading to paid work!</a:t>
            </a:r>
            <a:endParaRPr lang="en-US" dirty="0"/>
          </a:p>
        </p:txBody>
      </p:sp>
    </p:spTree>
    <p:extLst>
      <p:ext uri="{BB962C8B-B14F-4D97-AF65-F5344CB8AC3E}">
        <p14:creationId xmlns:p14="http://schemas.microsoft.com/office/powerpoint/2010/main" val="109954116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6" y="76200"/>
            <a:ext cx="9130553" cy="792162"/>
          </a:xfrm>
        </p:spPr>
        <p:txBody>
          <a:bodyPr/>
          <a:lstStyle/>
          <a:p>
            <a:pPr algn="ctr"/>
            <a:r>
              <a:rPr lang="en-US" sz="2800" dirty="0" smtClean="0"/>
              <a:t>How the Career Plan ‘fits” to Meet Specific Student Needs</a:t>
            </a:r>
            <a:endParaRPr lang="en-US" sz="2800" dirty="0"/>
          </a:p>
        </p:txBody>
      </p:sp>
      <p:sp>
        <p:nvSpPr>
          <p:cNvPr id="3" name="Content Placeholder 2"/>
          <p:cNvSpPr>
            <a:spLocks noGrp="1"/>
          </p:cNvSpPr>
          <p:nvPr>
            <p:ph idx="1"/>
          </p:nvPr>
        </p:nvSpPr>
        <p:spPr>
          <a:xfrm>
            <a:off x="0" y="1219200"/>
            <a:ext cx="9144000" cy="5562600"/>
          </a:xfrm>
        </p:spPr>
        <p:txBody>
          <a:bodyPr/>
          <a:lstStyle/>
          <a:p>
            <a:pPr marL="0" indent="0">
              <a:buNone/>
            </a:pPr>
            <a:r>
              <a:rPr lang="en-US" sz="3000" u="sng" dirty="0" smtClean="0"/>
              <a:t>More in depth information for success in the workplace:</a:t>
            </a:r>
          </a:p>
          <a:p>
            <a:r>
              <a:rPr lang="en-US" sz="2400" dirty="0" smtClean="0"/>
              <a:t>Communication/language strategies for verbal and non verbal students- (Picture cues and flowcharts)</a:t>
            </a:r>
          </a:p>
          <a:p>
            <a:r>
              <a:rPr lang="en-US" sz="2400" dirty="0" smtClean="0"/>
              <a:t> Language and auditory processing practice – multiple step directions.</a:t>
            </a:r>
          </a:p>
          <a:p>
            <a:r>
              <a:rPr lang="en-US" sz="2400" dirty="0" smtClean="0"/>
              <a:t>Bridging the language gaps in the workplace for verbal and non verbal students</a:t>
            </a:r>
          </a:p>
          <a:p>
            <a:r>
              <a:rPr lang="en-US" sz="2400" dirty="0" smtClean="0"/>
              <a:t>Generalization</a:t>
            </a:r>
          </a:p>
          <a:p>
            <a:r>
              <a:rPr lang="en-US" sz="2400" dirty="0" smtClean="0"/>
              <a:t>Inner and external environment</a:t>
            </a:r>
          </a:p>
          <a:p>
            <a:r>
              <a:rPr lang="en-US" sz="2400" dirty="0" smtClean="0"/>
              <a:t>Structure, schedules, predictability</a:t>
            </a:r>
          </a:p>
          <a:p>
            <a:r>
              <a:rPr lang="en-US" sz="2400" dirty="0" smtClean="0"/>
              <a:t>Additional tips and considerations</a:t>
            </a:r>
          </a:p>
          <a:p>
            <a:endParaRPr lang="en-US"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316516950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
          <p:cNvSpPr>
            <a:spLocks noGrp="1" noChangeArrowheads="1"/>
          </p:cNvSpPr>
          <p:nvPr>
            <p:ph type="title"/>
          </p:nvPr>
        </p:nvSpPr>
        <p:spPr>
          <a:xfrm>
            <a:off x="304800" y="198438"/>
            <a:ext cx="8229600" cy="563562"/>
          </a:xfrm>
        </p:spPr>
        <p:txBody>
          <a:bodyPr/>
          <a:lstStyle/>
          <a:p>
            <a:pPr eaLnBrk="1" hangingPunct="1"/>
            <a:r>
              <a:rPr lang="en-US" sz="3600" dirty="0" smtClean="0"/>
              <a:t>PaTTAN’s Mission</a:t>
            </a:r>
          </a:p>
        </p:txBody>
      </p:sp>
      <p:sp>
        <p:nvSpPr>
          <p:cNvPr id="4099" name="Rectangle 9"/>
          <p:cNvSpPr>
            <a:spLocks noGrp="1" noChangeArrowheads="1"/>
          </p:cNvSpPr>
          <p:nvPr>
            <p:ph type="body" idx="4294967295"/>
          </p:nvPr>
        </p:nvSpPr>
        <p:spPr>
          <a:xfrm>
            <a:off x="762000" y="1447800"/>
            <a:ext cx="7467600" cy="4525963"/>
          </a:xfrm>
        </p:spPr>
        <p:txBody>
          <a:bodyPr/>
          <a:lstStyle/>
          <a:p>
            <a:pPr marL="4763" indent="-4763" algn="ctr">
              <a:buFontTx/>
              <a:buNone/>
            </a:pPr>
            <a:r>
              <a:rPr lang="en-US" sz="3600" dirty="0" smtClean="0"/>
              <a:t>The mission of the Pennsylvania Training and Technical Assistance Network (PaTTAN) is to support the efforts and initiatives of the Bureau of Special Education, and to build the capacity of local educational agencies to serve students who receive special education services.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228600"/>
            <a:ext cx="7772400" cy="990600"/>
          </a:xfrm>
        </p:spPr>
        <p:txBody>
          <a:bodyPr/>
          <a:lstStyle/>
          <a:p>
            <a:pPr eaLnBrk="1" hangingPunct="1"/>
            <a:r>
              <a:rPr lang="en-US" sz="2400" b="1" dirty="0" smtClean="0"/>
              <a:t>Points to consider-What if the student has language?</a:t>
            </a:r>
          </a:p>
        </p:txBody>
      </p:sp>
      <p:sp>
        <p:nvSpPr>
          <p:cNvPr id="13315" name="Content Placeholder 2"/>
          <p:cNvSpPr>
            <a:spLocks noGrp="1"/>
          </p:cNvSpPr>
          <p:nvPr>
            <p:ph idx="1"/>
          </p:nvPr>
        </p:nvSpPr>
        <p:spPr>
          <a:xfrm>
            <a:off x="0" y="1676400"/>
            <a:ext cx="8458200" cy="4419600"/>
          </a:xfrm>
        </p:spPr>
        <p:txBody>
          <a:bodyPr/>
          <a:lstStyle/>
          <a:p>
            <a:pPr eaLnBrk="1" hangingPunct="1"/>
            <a:endParaRPr lang="en-US" dirty="0" smtClean="0"/>
          </a:p>
          <a:p>
            <a:pPr eaLnBrk="1" hangingPunct="1"/>
            <a:r>
              <a:rPr lang="en-US" sz="2400" dirty="0" smtClean="0"/>
              <a:t>A large vocabulary and being verbal – does not equal success in understanding all that is heard</a:t>
            </a:r>
          </a:p>
          <a:p>
            <a:pPr eaLnBrk="1" hangingPunct="1">
              <a:buFontTx/>
              <a:buNone/>
            </a:pPr>
            <a:endParaRPr lang="en-US" sz="2400" dirty="0" smtClean="0"/>
          </a:p>
          <a:p>
            <a:pPr eaLnBrk="1" hangingPunct="1"/>
            <a:r>
              <a:rPr lang="en-US" sz="2400" dirty="0" smtClean="0"/>
              <a:t>Learning is based on </a:t>
            </a:r>
            <a:r>
              <a:rPr lang="en-US" sz="2400" u="sng" dirty="0" smtClean="0"/>
              <a:t>focus</a:t>
            </a:r>
            <a:r>
              <a:rPr lang="en-US" sz="2400" dirty="0" smtClean="0"/>
              <a:t>, </a:t>
            </a:r>
            <a:r>
              <a:rPr lang="en-US" sz="2400" u="sng" dirty="0" smtClean="0"/>
              <a:t>experiences, </a:t>
            </a:r>
            <a:r>
              <a:rPr lang="en-US" sz="2400" dirty="0" smtClean="0"/>
              <a:t>and </a:t>
            </a:r>
            <a:r>
              <a:rPr lang="en-US" sz="2400" u="sng" dirty="0" smtClean="0"/>
              <a:t>sensory input</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0"/>
            <a:ext cx="9144000" cy="1066800"/>
          </a:xfrm>
        </p:spPr>
        <p:txBody>
          <a:bodyPr/>
          <a:lstStyle/>
          <a:p>
            <a:pPr eaLnBrk="1" hangingPunct="1"/>
            <a:r>
              <a:rPr lang="en-US" sz="3200" dirty="0" smtClean="0"/>
              <a:t>Bridging the communication/language gap in the workplace</a:t>
            </a:r>
          </a:p>
        </p:txBody>
      </p:sp>
      <p:sp>
        <p:nvSpPr>
          <p:cNvPr id="14339" name="Content Placeholder 2"/>
          <p:cNvSpPr>
            <a:spLocks noGrp="1"/>
          </p:cNvSpPr>
          <p:nvPr>
            <p:ph idx="1"/>
          </p:nvPr>
        </p:nvSpPr>
        <p:spPr>
          <a:xfrm>
            <a:off x="76200" y="1219200"/>
            <a:ext cx="8991600" cy="5638800"/>
          </a:xfrm>
        </p:spPr>
        <p:txBody>
          <a:bodyPr/>
          <a:lstStyle/>
          <a:p>
            <a:pPr eaLnBrk="1" hangingPunct="1"/>
            <a:r>
              <a:rPr lang="en-US" sz="2400" dirty="0" smtClean="0"/>
              <a:t>Examine the way that you and the employer communicate- do some self-evaluation – the outcome will boost our learners’ success</a:t>
            </a:r>
          </a:p>
          <a:p>
            <a:pPr eaLnBrk="1" hangingPunct="1"/>
            <a:endParaRPr lang="en-US" sz="2400" dirty="0" smtClean="0"/>
          </a:p>
          <a:p>
            <a:pPr eaLnBrk="1" hangingPunct="1"/>
            <a:r>
              <a:rPr lang="en-US" sz="2400" dirty="0" smtClean="0"/>
              <a:t>Directions that have the fewest words are always the best</a:t>
            </a:r>
          </a:p>
          <a:p>
            <a:pPr eaLnBrk="1" hangingPunct="1"/>
            <a:endParaRPr lang="en-US" sz="2400" dirty="0" smtClean="0"/>
          </a:p>
          <a:p>
            <a:pPr eaLnBrk="1" hangingPunct="1"/>
            <a:r>
              <a:rPr lang="en-US" sz="2400" dirty="0" smtClean="0"/>
              <a:t>We need to slow down….notice how we use words, how we explain and provide information</a:t>
            </a:r>
          </a:p>
          <a:p>
            <a:pPr eaLnBrk="1" hangingPunct="1"/>
            <a:endParaRPr lang="en-US" sz="2400" dirty="0" smtClean="0"/>
          </a:p>
          <a:p>
            <a:pPr eaLnBrk="1" hangingPunct="1"/>
            <a:r>
              <a:rPr lang="en-US" sz="2400" dirty="0" smtClean="0"/>
              <a:t>Our learners are relying on us to guide them through the steps and to develop the confidence to remain engaged with the task</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0"/>
            <a:ext cx="9067800" cy="990600"/>
          </a:xfrm>
        </p:spPr>
        <p:txBody>
          <a:bodyPr/>
          <a:lstStyle/>
          <a:p>
            <a:r>
              <a:rPr lang="en-US" sz="3200" dirty="0" smtClean="0"/>
              <a:t>A few more tips to REMEMBER:</a:t>
            </a:r>
          </a:p>
        </p:txBody>
      </p:sp>
      <p:sp>
        <p:nvSpPr>
          <p:cNvPr id="14338" name="Content Placeholder 2"/>
          <p:cNvSpPr>
            <a:spLocks noGrp="1"/>
          </p:cNvSpPr>
          <p:nvPr>
            <p:ph idx="4294967295"/>
          </p:nvPr>
        </p:nvSpPr>
        <p:spPr>
          <a:xfrm>
            <a:off x="0" y="1219200"/>
            <a:ext cx="9144000" cy="6019800"/>
          </a:xfrm>
        </p:spPr>
        <p:txBody>
          <a:bodyPr/>
          <a:lstStyle/>
          <a:p>
            <a:pPr marL="0" indent="0" eaLnBrk="1" hangingPunct="1">
              <a:defRPr/>
            </a:pPr>
            <a:r>
              <a:rPr lang="en-US" sz="2800" dirty="0" smtClean="0"/>
              <a:t>  </a:t>
            </a:r>
            <a:r>
              <a:rPr lang="en-US" sz="2400" dirty="0" smtClean="0"/>
              <a:t>The pace of our speech is a critical factor</a:t>
            </a:r>
          </a:p>
          <a:p>
            <a:pPr eaLnBrk="1" hangingPunct="1">
              <a:defRPr/>
            </a:pPr>
            <a:endParaRPr lang="en-US" sz="2400" dirty="0" smtClean="0"/>
          </a:p>
          <a:p>
            <a:pPr eaLnBrk="1" hangingPunct="1">
              <a:defRPr/>
            </a:pPr>
            <a:r>
              <a:rPr lang="en-US" sz="2400" dirty="0" smtClean="0"/>
              <a:t>We must also pay great attention to what we are communicating nonverbally </a:t>
            </a:r>
          </a:p>
          <a:p>
            <a:pPr marL="0" indent="0" algn="ctr" eaLnBrk="1" hangingPunct="1">
              <a:buFontTx/>
              <a:buNone/>
              <a:defRPr/>
            </a:pPr>
            <a:endParaRPr lang="en-US" sz="2400" dirty="0" smtClean="0"/>
          </a:p>
          <a:p>
            <a:pPr eaLnBrk="1" hangingPunct="1">
              <a:defRPr/>
            </a:pPr>
            <a:r>
              <a:rPr lang="en-US" sz="2400" dirty="0" smtClean="0"/>
              <a:t>Nonverbal communication is an area of difficulty for learner’s on the spectrum: body language and facial expressions are not readily understood</a:t>
            </a:r>
          </a:p>
          <a:p>
            <a:pPr eaLnBrk="1" hangingPunct="1">
              <a:defRPr/>
            </a:pPr>
            <a:endParaRPr lang="en-US" sz="2400" dirty="0" smtClean="0"/>
          </a:p>
          <a:p>
            <a:pPr eaLnBrk="1" hangingPunct="1">
              <a:defRPr/>
            </a:pPr>
            <a:r>
              <a:rPr lang="en-US" sz="2400" dirty="0" smtClean="0"/>
              <a:t>Additional self monitoring on our part is needed for sarcasm, humor, idioms, and slang</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5800" y="152400"/>
            <a:ext cx="7772400" cy="1143000"/>
          </a:xfrm>
        </p:spPr>
        <p:txBody>
          <a:bodyPr/>
          <a:lstStyle/>
          <a:p>
            <a:pPr eaLnBrk="1" hangingPunct="1"/>
            <a:r>
              <a:rPr lang="en-US" sz="3600" dirty="0" smtClean="0"/>
              <a:t>A little more about language</a:t>
            </a:r>
          </a:p>
        </p:txBody>
      </p:sp>
      <p:sp>
        <p:nvSpPr>
          <p:cNvPr id="16387" name="Content Placeholder 2"/>
          <p:cNvSpPr>
            <a:spLocks noGrp="1"/>
          </p:cNvSpPr>
          <p:nvPr>
            <p:ph idx="1"/>
          </p:nvPr>
        </p:nvSpPr>
        <p:spPr>
          <a:xfrm>
            <a:off x="228600" y="1371600"/>
            <a:ext cx="8229600" cy="4724400"/>
          </a:xfrm>
        </p:spPr>
        <p:txBody>
          <a:bodyPr/>
          <a:lstStyle/>
          <a:p>
            <a:pPr eaLnBrk="1" hangingPunct="1"/>
            <a:r>
              <a:rPr lang="en-US" sz="2400" dirty="0" smtClean="0"/>
              <a:t>Your choice of words is very important- remember that the learner is often very literal and concrete with word definitions</a:t>
            </a:r>
          </a:p>
          <a:p>
            <a:pPr eaLnBrk="1" hangingPunct="1">
              <a:buFontTx/>
              <a:buNone/>
            </a:pPr>
            <a:endParaRPr lang="en-US" sz="2400" dirty="0" smtClean="0"/>
          </a:p>
          <a:p>
            <a:pPr eaLnBrk="1" hangingPunct="1"/>
            <a:r>
              <a:rPr lang="en-US" sz="2400" dirty="0" smtClean="0"/>
              <a:t>Once the learner understands what you are saying and the directions to complete the task - you may then begin to teach new and varied ways of saying it- </a:t>
            </a:r>
            <a:r>
              <a:rPr lang="en-US" sz="2400" u="sng" dirty="0" smtClean="0"/>
              <a:t>GENERALIZE</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Language and processing</a:t>
            </a:r>
          </a:p>
        </p:txBody>
      </p:sp>
      <p:sp>
        <p:nvSpPr>
          <p:cNvPr id="16386" name="Content Placeholder 2"/>
          <p:cNvSpPr>
            <a:spLocks noGrp="1"/>
          </p:cNvSpPr>
          <p:nvPr>
            <p:ph idx="4294967295"/>
          </p:nvPr>
        </p:nvSpPr>
        <p:spPr>
          <a:xfrm>
            <a:off x="76200" y="1219200"/>
            <a:ext cx="9067800" cy="5638800"/>
          </a:xfrm>
        </p:spPr>
        <p:txBody>
          <a:bodyPr/>
          <a:lstStyle/>
          <a:p>
            <a:pPr eaLnBrk="1" hangingPunct="1">
              <a:defRPr/>
            </a:pPr>
            <a:r>
              <a:rPr lang="en-US" sz="2400" dirty="0" smtClean="0"/>
              <a:t>It may take the learner longer than anticipated to process verbal information</a:t>
            </a:r>
          </a:p>
          <a:p>
            <a:pPr marL="0" indent="0" eaLnBrk="1" hangingPunct="1">
              <a:buFontTx/>
              <a:buNone/>
              <a:defRPr/>
            </a:pPr>
            <a:endParaRPr lang="en-US" sz="2400" dirty="0" smtClean="0"/>
          </a:p>
          <a:p>
            <a:pPr eaLnBrk="1" hangingPunct="1">
              <a:defRPr/>
            </a:pPr>
            <a:r>
              <a:rPr lang="en-US" sz="2400" dirty="0" smtClean="0"/>
              <a:t>Remember to always –pause and wait in silence before expecting a reply</a:t>
            </a:r>
          </a:p>
          <a:p>
            <a:pPr eaLnBrk="1" hangingPunct="1">
              <a:defRPr/>
            </a:pPr>
            <a:endParaRPr lang="en-US" sz="2400" dirty="0" smtClean="0"/>
          </a:p>
          <a:p>
            <a:pPr eaLnBrk="1" hangingPunct="1">
              <a:defRPr/>
            </a:pPr>
            <a:r>
              <a:rPr lang="en-US" sz="2400" dirty="0" smtClean="0"/>
              <a:t>Avoid repeating yourself-unless the learner asks</a:t>
            </a:r>
          </a:p>
          <a:p>
            <a:pPr eaLnBrk="1" hangingPunct="1">
              <a:defRPr/>
            </a:pPr>
            <a:endParaRPr lang="en-US" sz="2400" dirty="0" smtClean="0"/>
          </a:p>
          <a:p>
            <a:pPr eaLnBrk="1" hangingPunct="1">
              <a:defRPr/>
            </a:pPr>
            <a:r>
              <a:rPr lang="en-US" sz="2400" dirty="0" smtClean="0"/>
              <a:t>The pause may feel like an ETERNITY, but in reality, it isn’t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Language strategies</a:t>
            </a:r>
          </a:p>
        </p:txBody>
      </p:sp>
      <p:sp>
        <p:nvSpPr>
          <p:cNvPr id="18435" name="Content Placeholder 2"/>
          <p:cNvSpPr>
            <a:spLocks noGrp="1"/>
          </p:cNvSpPr>
          <p:nvPr>
            <p:ph idx="4294967295"/>
          </p:nvPr>
        </p:nvSpPr>
        <p:spPr>
          <a:xfrm>
            <a:off x="152400" y="1066800"/>
            <a:ext cx="8991600" cy="5638800"/>
          </a:xfrm>
        </p:spPr>
        <p:txBody>
          <a:bodyPr/>
          <a:lstStyle/>
          <a:p>
            <a:pPr eaLnBrk="1" hangingPunct="1"/>
            <a:endParaRPr lang="en-US" sz="2400" dirty="0" smtClean="0"/>
          </a:p>
          <a:p>
            <a:pPr eaLnBrk="1" hangingPunct="1"/>
            <a:r>
              <a:rPr lang="en-US" sz="2400" dirty="0" smtClean="0"/>
              <a:t>It is important to remember to slow down and to only use the words that are necessary </a:t>
            </a:r>
          </a:p>
          <a:p>
            <a:pPr eaLnBrk="1" hangingPunct="1">
              <a:buFontTx/>
              <a:buNone/>
            </a:pPr>
            <a:endParaRPr lang="en-US" sz="2400" dirty="0" smtClean="0"/>
          </a:p>
          <a:p>
            <a:pPr eaLnBrk="1" hangingPunct="1"/>
            <a:r>
              <a:rPr lang="en-US" sz="2400" dirty="0" smtClean="0"/>
              <a:t>Avoid being “too wordy”</a:t>
            </a:r>
          </a:p>
          <a:p>
            <a:pPr eaLnBrk="1" hangingPunct="1">
              <a:buFontTx/>
              <a:buNone/>
            </a:pPr>
            <a:endParaRPr lang="en-US" sz="2400" dirty="0" smtClean="0"/>
          </a:p>
          <a:p>
            <a:pPr eaLnBrk="1" hangingPunct="1"/>
            <a:r>
              <a:rPr lang="en-US" sz="2400" dirty="0" smtClean="0"/>
              <a:t>Try to get in the habit of speaking in a calm and matter-of-fact tone of voice.   This tone is beneficial when teaching and reacting to situations that may have prompted escalation in the past</a:t>
            </a:r>
          </a:p>
          <a:p>
            <a:pPr eaLnBrk="1" hangingPunct="1">
              <a:buFontTx/>
              <a:buNone/>
            </a:pPr>
            <a:endParaRPr lang="en-US" sz="2400" dirty="0" smtClean="0"/>
          </a:p>
          <a:p>
            <a:pPr eaLnBrk="1" hangingPunct="1"/>
            <a:r>
              <a:rPr lang="en-US" sz="2400" dirty="0" smtClean="0"/>
              <a:t>When Praising and Reinforcing </a:t>
            </a:r>
            <a:r>
              <a:rPr lang="en-US" sz="2400" u="sng" dirty="0" smtClean="0"/>
              <a:t>always be very genuine and animated</a:t>
            </a:r>
            <a:r>
              <a:rPr lang="en-US" sz="2400" dirty="0" smtClean="0"/>
              <a:t>.   Your feedback is critical in keeping the learner motivated and to continue task engagement</a:t>
            </a:r>
          </a:p>
          <a:p>
            <a:pPr eaLnBrk="1" hangingPunct="1">
              <a:buFontTx/>
              <a:buNone/>
            </a:pPr>
            <a:endParaRPr lang="en-US" dirty="0"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0"/>
            <a:ext cx="8991600" cy="990600"/>
          </a:xfrm>
        </p:spPr>
        <p:txBody>
          <a:bodyPr/>
          <a:lstStyle/>
          <a:p>
            <a:pPr eaLnBrk="1" hangingPunct="1"/>
            <a:r>
              <a:rPr lang="en-US" sz="3200" dirty="0" smtClean="0"/>
              <a:t>Additional tips for community and workplace</a:t>
            </a:r>
          </a:p>
        </p:txBody>
      </p:sp>
      <p:sp>
        <p:nvSpPr>
          <p:cNvPr id="18435" name="Content Placeholder 2"/>
          <p:cNvSpPr>
            <a:spLocks noGrp="1"/>
          </p:cNvSpPr>
          <p:nvPr>
            <p:ph idx="1"/>
          </p:nvPr>
        </p:nvSpPr>
        <p:spPr>
          <a:xfrm>
            <a:off x="533400" y="1371600"/>
            <a:ext cx="8382000" cy="4876800"/>
          </a:xfrm>
        </p:spPr>
        <p:txBody>
          <a:bodyPr/>
          <a:lstStyle/>
          <a:p>
            <a:pPr eaLnBrk="1" hangingPunct="1">
              <a:defRPr/>
            </a:pPr>
            <a:r>
              <a:rPr lang="en-US" sz="2400" dirty="0" smtClean="0"/>
              <a:t>Pay attention to the surroundings and the environment when providing directions or expecting a response.  Provide necessary wait time and/or move to a lesser busy context to allow for concentration and checks for understanding</a:t>
            </a:r>
          </a:p>
          <a:p>
            <a:pPr eaLnBrk="1" hangingPunct="1">
              <a:defRPr/>
            </a:pPr>
            <a:endParaRPr lang="en-US" sz="2400" dirty="0" smtClean="0"/>
          </a:p>
          <a:p>
            <a:pPr eaLnBrk="1" hangingPunct="1">
              <a:defRPr/>
            </a:pPr>
            <a:r>
              <a:rPr lang="en-US" sz="2400" dirty="0" smtClean="0"/>
              <a:t>Always be aware of DISTRACTIONS</a:t>
            </a:r>
          </a:p>
          <a:p>
            <a:pPr marL="0" indent="0" eaLnBrk="1" hangingPunct="1">
              <a:buFontTx/>
              <a:buNone/>
              <a:defRPr/>
            </a:pPr>
            <a:endParaRPr lang="en-US" sz="2400" dirty="0" smtClean="0"/>
          </a:p>
          <a:p>
            <a:pPr eaLnBrk="1" hangingPunct="1">
              <a:defRPr/>
            </a:pPr>
            <a:r>
              <a:rPr lang="en-US" sz="2400" dirty="0" smtClean="0"/>
              <a:t>Implement strategies that have worked and that you know the learner is familiar with</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0"/>
            <a:ext cx="9144000" cy="990600"/>
          </a:xfrm>
        </p:spPr>
        <p:txBody>
          <a:bodyPr/>
          <a:lstStyle/>
          <a:p>
            <a:r>
              <a:rPr lang="en-US" sz="3600" dirty="0" smtClean="0"/>
              <a:t>Autism: inner and external environment</a:t>
            </a:r>
          </a:p>
        </p:txBody>
      </p:sp>
      <p:sp>
        <p:nvSpPr>
          <p:cNvPr id="20483" name="Content Placeholder 2"/>
          <p:cNvSpPr>
            <a:spLocks noGrp="1"/>
          </p:cNvSpPr>
          <p:nvPr>
            <p:ph idx="4294967295"/>
          </p:nvPr>
        </p:nvSpPr>
        <p:spPr>
          <a:xfrm>
            <a:off x="0" y="1447800"/>
            <a:ext cx="8915400" cy="4724400"/>
          </a:xfrm>
        </p:spPr>
        <p:txBody>
          <a:bodyPr/>
          <a:lstStyle/>
          <a:p>
            <a:pPr eaLnBrk="1" hangingPunct="1"/>
            <a:r>
              <a:rPr lang="en-US" sz="2400" dirty="0" smtClean="0"/>
              <a:t>Try to be aware of your learners’ “inner environment” and notice when they are becoming distracted or anxious</a:t>
            </a:r>
          </a:p>
          <a:p>
            <a:pPr eaLnBrk="1" hangingPunct="1">
              <a:buFontTx/>
              <a:buNone/>
            </a:pPr>
            <a:endParaRPr lang="en-US" sz="2400" dirty="0" smtClean="0"/>
          </a:p>
          <a:p>
            <a:pPr eaLnBrk="1" hangingPunct="1"/>
            <a:r>
              <a:rPr lang="en-US" sz="2400" dirty="0" smtClean="0"/>
              <a:t>You can be a very effective buffer and can signal when a break is needed or when moving to an alternative activity will be beneficial</a:t>
            </a:r>
          </a:p>
          <a:p>
            <a:pPr eaLnBrk="1" hangingPunct="1">
              <a:buFontTx/>
              <a:buNone/>
            </a:pPr>
            <a:endParaRPr lang="en-US" sz="2400" dirty="0" smtClean="0"/>
          </a:p>
          <a:p>
            <a:pPr eaLnBrk="1" hangingPunct="1"/>
            <a:r>
              <a:rPr lang="en-US" sz="2400" dirty="0" smtClean="0"/>
              <a:t>Be aware of thresholds and tolerances to set the stage for your learner’s success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 y="0"/>
            <a:ext cx="8839200" cy="1295400"/>
          </a:xfrm>
        </p:spPr>
        <p:txBody>
          <a:bodyPr/>
          <a:lstStyle/>
          <a:p>
            <a:pPr eaLnBrk="1" hangingPunct="1"/>
            <a:r>
              <a:rPr lang="en-US" sz="3200" dirty="0" smtClean="0"/>
              <a:t>Ways to create structure in the workplace</a:t>
            </a:r>
          </a:p>
        </p:txBody>
      </p:sp>
      <p:sp>
        <p:nvSpPr>
          <p:cNvPr id="21507" name="Content Placeholder 2"/>
          <p:cNvSpPr>
            <a:spLocks noGrp="1"/>
          </p:cNvSpPr>
          <p:nvPr>
            <p:ph idx="1"/>
          </p:nvPr>
        </p:nvSpPr>
        <p:spPr>
          <a:xfrm>
            <a:off x="228600" y="1371600"/>
            <a:ext cx="8229600" cy="4724400"/>
          </a:xfrm>
        </p:spPr>
        <p:txBody>
          <a:bodyPr/>
          <a:lstStyle/>
          <a:p>
            <a:pPr eaLnBrk="1" hangingPunct="1"/>
            <a:endParaRPr lang="en-US" sz="2800" dirty="0" smtClean="0"/>
          </a:p>
          <a:p>
            <a:pPr eaLnBrk="1" hangingPunct="1"/>
            <a:r>
              <a:rPr lang="en-US" sz="2400" dirty="0" smtClean="0"/>
              <a:t>Utilize a daily schedule to manage distractions</a:t>
            </a:r>
          </a:p>
          <a:p>
            <a:pPr eaLnBrk="1" hangingPunct="1">
              <a:buFontTx/>
              <a:buNone/>
            </a:pPr>
            <a:endParaRPr lang="en-US" sz="2400" dirty="0" smtClean="0"/>
          </a:p>
          <a:p>
            <a:pPr eaLnBrk="1" hangingPunct="1"/>
            <a:r>
              <a:rPr lang="en-US" sz="2400" dirty="0" smtClean="0"/>
              <a:t>Call upon visual skills and instruction that uses pictures, symbols, and sequential photographs</a:t>
            </a:r>
          </a:p>
          <a:p>
            <a:pPr eaLnBrk="1" hangingPunct="1">
              <a:buNone/>
            </a:pPr>
            <a:endParaRPr lang="en-US" sz="2400" dirty="0" smtClean="0"/>
          </a:p>
          <a:p>
            <a:pPr eaLnBrk="1" hangingPunct="1"/>
            <a:r>
              <a:rPr lang="en-US" sz="2400" dirty="0" smtClean="0"/>
              <a:t>Prompting may become a self-initiated sequence via the use of flowcharts and reminder pictures/directions to help maintain engagement and see a task through to completion</a:t>
            </a:r>
          </a:p>
          <a:p>
            <a:pPr eaLnBrk="1" hangingPunct="1">
              <a:buFontTx/>
              <a:buNone/>
            </a:pPr>
            <a:endParaRPr lang="en-US" sz="2400" dirty="0" smtClean="0"/>
          </a:p>
          <a:p>
            <a:pPr eaLnBrk="1" hangingPunct="1">
              <a:buNone/>
            </a:pPr>
            <a:endParaRPr lang="en-US" sz="2400" dirty="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76200"/>
            <a:ext cx="9144000" cy="1219200"/>
          </a:xfrm>
        </p:spPr>
        <p:txBody>
          <a:bodyPr/>
          <a:lstStyle/>
          <a:p>
            <a:pPr eaLnBrk="1" hangingPunct="1"/>
            <a:r>
              <a:rPr lang="en-US" sz="3200" dirty="0" smtClean="0"/>
              <a:t>Additional supports that lead to successful outcomes:</a:t>
            </a:r>
          </a:p>
        </p:txBody>
      </p:sp>
      <p:sp>
        <p:nvSpPr>
          <p:cNvPr id="22531" name="Content Placeholder 2"/>
          <p:cNvSpPr>
            <a:spLocks noGrp="1"/>
          </p:cNvSpPr>
          <p:nvPr>
            <p:ph idx="1"/>
          </p:nvPr>
        </p:nvSpPr>
        <p:spPr>
          <a:xfrm>
            <a:off x="76200" y="1447800"/>
            <a:ext cx="8915400" cy="5181600"/>
          </a:xfrm>
        </p:spPr>
        <p:txBody>
          <a:bodyPr/>
          <a:lstStyle/>
          <a:p>
            <a:pPr eaLnBrk="1" hangingPunct="1"/>
            <a:r>
              <a:rPr lang="en-US" sz="2400" dirty="0" smtClean="0"/>
              <a:t>Continually assess interests, strengths, and needs with regard to targeted duties</a:t>
            </a:r>
          </a:p>
          <a:p>
            <a:pPr eaLnBrk="1" hangingPunct="1"/>
            <a:endParaRPr lang="en-US" sz="2400" dirty="0" smtClean="0"/>
          </a:p>
          <a:p>
            <a:pPr eaLnBrk="1" hangingPunct="1"/>
            <a:r>
              <a:rPr lang="en-US" sz="2400" dirty="0" smtClean="0"/>
              <a:t>Establish support systems in the workplace context</a:t>
            </a:r>
          </a:p>
          <a:p>
            <a:pPr eaLnBrk="1" hangingPunct="1"/>
            <a:endParaRPr lang="en-US" sz="2400" dirty="0" smtClean="0"/>
          </a:p>
          <a:p>
            <a:pPr eaLnBrk="1" hangingPunct="1"/>
            <a:r>
              <a:rPr lang="en-US" sz="2400" dirty="0" smtClean="0"/>
              <a:t>Use rehearsals and ongoing practice routines</a:t>
            </a:r>
          </a:p>
          <a:p>
            <a:pPr eaLnBrk="1" hangingPunct="1"/>
            <a:endParaRPr lang="en-US" sz="2400" dirty="0" smtClean="0"/>
          </a:p>
          <a:p>
            <a:pPr eaLnBrk="1" hangingPunct="1"/>
            <a:r>
              <a:rPr lang="en-US" sz="2400" dirty="0" smtClean="0"/>
              <a:t>Use desensitization when necessary</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2400" y="152400"/>
            <a:ext cx="8915400" cy="762000"/>
          </a:xfrm>
        </p:spPr>
        <p:txBody>
          <a:bodyPr/>
          <a:lstStyle/>
          <a:p>
            <a:pPr eaLnBrk="1" hangingPunct="1"/>
            <a:r>
              <a:rPr lang="en-US" sz="2800" dirty="0" smtClean="0"/>
              <a:t>PDE’s Commitment to Least Restrictive Environment (LRE)</a:t>
            </a:r>
          </a:p>
        </p:txBody>
      </p:sp>
      <p:sp>
        <p:nvSpPr>
          <p:cNvPr id="5123" name="Rectangle 3"/>
          <p:cNvSpPr>
            <a:spLocks noGrp="1" noChangeArrowheads="1"/>
          </p:cNvSpPr>
          <p:nvPr>
            <p:ph type="body" idx="4294967295"/>
          </p:nvPr>
        </p:nvSpPr>
        <p:spPr>
          <a:xfrm>
            <a:off x="838200" y="1828800"/>
            <a:ext cx="7391400" cy="4648200"/>
          </a:xfrm>
        </p:spPr>
        <p:txBody>
          <a:bodyPr/>
          <a:lstStyle/>
          <a:p>
            <a:pPr marL="0" indent="0" algn="ctr" eaLnBrk="1" hangingPunct="1">
              <a:buFontTx/>
              <a:buNone/>
            </a:pPr>
            <a:r>
              <a:rPr lang="en-US" sz="3600" dirty="0" smtClean="0"/>
              <a:t>Our goal for each child is to ensure Individualized Education Program (IEP) teams begin with the general education setting with the use of Supplementary Aids and Services before considering a                            more restrictive environment.</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0"/>
            <a:ext cx="9144000" cy="1066800"/>
          </a:xfrm>
        </p:spPr>
        <p:txBody>
          <a:bodyPr/>
          <a:lstStyle/>
          <a:p>
            <a:pPr eaLnBrk="1" hangingPunct="1"/>
            <a:r>
              <a:rPr lang="en-US" sz="3200" dirty="0" smtClean="0"/>
              <a:t>Additional considerations for making the community job placement “fit”</a:t>
            </a:r>
          </a:p>
        </p:txBody>
      </p:sp>
      <p:sp>
        <p:nvSpPr>
          <p:cNvPr id="23555" name="Content Placeholder 2"/>
          <p:cNvSpPr>
            <a:spLocks noGrp="1"/>
          </p:cNvSpPr>
          <p:nvPr>
            <p:ph idx="1"/>
          </p:nvPr>
        </p:nvSpPr>
        <p:spPr>
          <a:xfrm>
            <a:off x="228600" y="1219200"/>
            <a:ext cx="8229600" cy="4876800"/>
          </a:xfrm>
        </p:spPr>
        <p:txBody>
          <a:bodyPr/>
          <a:lstStyle/>
          <a:p>
            <a:pPr eaLnBrk="1" hangingPunct="1"/>
            <a:r>
              <a:rPr lang="en-US" sz="2400" dirty="0" smtClean="0"/>
              <a:t>Social awareness and communication skills</a:t>
            </a:r>
          </a:p>
          <a:p>
            <a:pPr eaLnBrk="1" hangingPunct="1">
              <a:buFontTx/>
              <a:buNone/>
            </a:pPr>
            <a:endParaRPr lang="en-US" sz="2400" dirty="0" smtClean="0"/>
          </a:p>
          <a:p>
            <a:pPr eaLnBrk="1" hangingPunct="1"/>
            <a:r>
              <a:rPr lang="en-US" sz="2400" dirty="0" smtClean="0"/>
              <a:t>Cognitive skills</a:t>
            </a:r>
          </a:p>
          <a:p>
            <a:pPr eaLnBrk="1" hangingPunct="1">
              <a:buFontTx/>
              <a:buNone/>
            </a:pPr>
            <a:endParaRPr lang="en-US" sz="2400" dirty="0" smtClean="0"/>
          </a:p>
          <a:p>
            <a:pPr eaLnBrk="1" hangingPunct="1"/>
            <a:r>
              <a:rPr lang="en-US" sz="2400" dirty="0" smtClean="0"/>
              <a:t>Technical and motor-related skills</a:t>
            </a:r>
          </a:p>
          <a:p>
            <a:pPr eaLnBrk="1" hangingPunct="1">
              <a:buFontTx/>
              <a:buNone/>
            </a:pPr>
            <a:endParaRPr lang="en-US" sz="2400" dirty="0" smtClean="0"/>
          </a:p>
          <a:p>
            <a:pPr eaLnBrk="1" hangingPunct="1"/>
            <a:r>
              <a:rPr lang="en-US" sz="2400" dirty="0" smtClean="0"/>
              <a:t>Appropriate behaviors and environmental skills</a:t>
            </a:r>
          </a:p>
          <a:p>
            <a:pPr eaLnBrk="1" hangingPunct="1"/>
            <a:endParaRPr lang="en-US" sz="2400" dirty="0" smtClean="0"/>
          </a:p>
          <a:p>
            <a:pPr eaLnBrk="1" hangingPunct="1"/>
            <a:r>
              <a:rPr lang="en-US" sz="2400" dirty="0" smtClean="0"/>
              <a:t>Calming and de-escalating skills</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0" y="0"/>
            <a:ext cx="9067800" cy="1066800"/>
          </a:xfrm>
        </p:spPr>
        <p:txBody>
          <a:bodyPr/>
          <a:lstStyle/>
          <a:p>
            <a:pPr algn="ctr"/>
            <a:r>
              <a:rPr lang="en-US" sz="3200" dirty="0" smtClean="0"/>
              <a:t>Parent’s Perspective of Autism:</a:t>
            </a:r>
            <a:br>
              <a:rPr lang="en-US" sz="3200" dirty="0" smtClean="0"/>
            </a:br>
            <a:r>
              <a:rPr lang="en-US" sz="3200" dirty="0" smtClean="0"/>
              <a:t> Career in the Workplace</a:t>
            </a:r>
          </a:p>
        </p:txBody>
      </p:sp>
      <p:sp>
        <p:nvSpPr>
          <p:cNvPr id="31747" name="Content Placeholder 2"/>
          <p:cNvSpPr>
            <a:spLocks noGrp="1"/>
          </p:cNvSpPr>
          <p:nvPr>
            <p:ph idx="1"/>
          </p:nvPr>
        </p:nvSpPr>
        <p:spPr>
          <a:xfrm>
            <a:off x="457200" y="1143000"/>
            <a:ext cx="8229600" cy="5715000"/>
          </a:xfrm>
        </p:spPr>
        <p:txBody>
          <a:bodyPr/>
          <a:lstStyle/>
          <a:p>
            <a:r>
              <a:rPr lang="en-US" sz="2400" dirty="0" smtClean="0"/>
              <a:t>Role of the student and parent</a:t>
            </a:r>
          </a:p>
          <a:p>
            <a:endParaRPr lang="en-US" sz="2400" dirty="0" smtClean="0"/>
          </a:p>
          <a:p>
            <a:r>
              <a:rPr lang="en-US" sz="2400" dirty="0" smtClean="0"/>
              <a:t>Role of the school district</a:t>
            </a:r>
          </a:p>
          <a:p>
            <a:endParaRPr lang="en-US" sz="2400" dirty="0" smtClean="0"/>
          </a:p>
          <a:p>
            <a:r>
              <a:rPr lang="en-US" sz="2400" dirty="0" smtClean="0"/>
              <a:t>Supports and Linkages</a:t>
            </a:r>
          </a:p>
          <a:p>
            <a:endParaRPr lang="en-US" sz="2400" dirty="0" smtClean="0"/>
          </a:p>
          <a:p>
            <a:r>
              <a:rPr lang="en-US" sz="2400" dirty="0" smtClean="0"/>
              <a:t>Responsibilities after High School: Preparation of a journal or portfolio – capturing success and also noting areas of challenges </a:t>
            </a:r>
          </a:p>
          <a:p>
            <a:endParaRPr lang="en-US" dirty="0" smtClean="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381000" y="381000"/>
            <a:ext cx="8077200" cy="6477000"/>
          </a:xfrm>
        </p:spPr>
        <p:txBody>
          <a:bodyPr/>
          <a:lstStyle/>
          <a:p>
            <a:pPr eaLnBrk="1" hangingPunct="1">
              <a:buFontTx/>
              <a:buNone/>
            </a:pPr>
            <a:endParaRPr lang="en-US" dirty="0" smtClean="0"/>
          </a:p>
          <a:p>
            <a:pPr eaLnBrk="1" hangingPunct="1">
              <a:buFontTx/>
              <a:buNone/>
            </a:pPr>
            <a:endParaRPr lang="en-US" dirty="0" smtClean="0"/>
          </a:p>
          <a:p>
            <a:pPr algn="ctr" eaLnBrk="1" hangingPunct="1">
              <a:buFontTx/>
              <a:buNone/>
            </a:pPr>
            <a:r>
              <a:rPr lang="en-US" u="sng" dirty="0" smtClean="0"/>
              <a:t>Poster Session </a:t>
            </a:r>
            <a:r>
              <a:rPr lang="en-US" dirty="0" smtClean="0"/>
              <a:t>Follows….. You are invited to the Senate Room to talk with the </a:t>
            </a:r>
            <a:r>
              <a:rPr lang="en-US" dirty="0" err="1" smtClean="0"/>
              <a:t>granteees</a:t>
            </a:r>
            <a:r>
              <a:rPr lang="en-US" dirty="0" smtClean="0"/>
              <a:t> and see innovative grant materials, including the use of  Universal Design for Learning (UDL)</a:t>
            </a:r>
          </a:p>
          <a:p>
            <a:pPr algn="ctr" eaLnBrk="1" hangingPunct="1">
              <a:buFontTx/>
              <a:buNone/>
            </a:pPr>
            <a:endParaRPr lang="en-US" dirty="0" smtClean="0"/>
          </a:p>
          <a:p>
            <a:pPr eaLnBrk="1" hangingPunct="1">
              <a:buFontTx/>
              <a:buNone/>
            </a:pPr>
            <a:r>
              <a:rPr lang="en-US" dirty="0" smtClean="0"/>
              <a:t>Questions……Comments??</a:t>
            </a:r>
          </a:p>
          <a:p>
            <a:pPr eaLnBrk="1" hangingPunct="1">
              <a:buFontTx/>
              <a:buNone/>
            </a:pPr>
            <a:endParaRPr lang="en-US" dirty="0" smtClean="0"/>
          </a:p>
          <a:p>
            <a:pPr algn="ctr" eaLnBrk="1" hangingPunct="1">
              <a:buFontTx/>
              <a:buNone/>
            </a:pPr>
            <a:r>
              <a:rPr lang="en-US" dirty="0" smtClean="0"/>
              <a:t>Thanks for your attention!</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400" y="152400"/>
            <a:ext cx="8763000" cy="762000"/>
          </a:xfrm>
        </p:spPr>
        <p:txBody>
          <a:bodyPr/>
          <a:lstStyle/>
          <a:p>
            <a:pPr eaLnBrk="1" hangingPunct="1"/>
            <a:r>
              <a:rPr lang="en-US" sz="3600" dirty="0" smtClean="0"/>
              <a:t>Contact Information	    www.pattan.net</a:t>
            </a:r>
          </a:p>
        </p:txBody>
      </p:sp>
      <p:sp>
        <p:nvSpPr>
          <p:cNvPr id="33795" name="Rectangle 3"/>
          <p:cNvSpPr>
            <a:spLocks noGrp="1" noChangeArrowheads="1"/>
          </p:cNvSpPr>
          <p:nvPr>
            <p:ph type="body" idx="4294967295"/>
          </p:nvPr>
        </p:nvSpPr>
        <p:spPr>
          <a:xfrm>
            <a:off x="457200" y="1828800"/>
            <a:ext cx="3733800" cy="4724400"/>
          </a:xfrm>
        </p:spPr>
        <p:txBody>
          <a:bodyPr/>
          <a:lstStyle/>
          <a:p>
            <a:pPr indent="7938" eaLnBrk="1" hangingPunct="1">
              <a:buFontTx/>
              <a:buNone/>
            </a:pPr>
            <a:r>
              <a:rPr lang="en-US" sz="2400" dirty="0" smtClean="0"/>
              <a:t>Kathryn Poggi </a:t>
            </a:r>
          </a:p>
          <a:p>
            <a:pPr indent="7938" eaLnBrk="1" hangingPunct="1">
              <a:buFontTx/>
              <a:buNone/>
            </a:pPr>
            <a:r>
              <a:rPr lang="en-US" sz="2400" dirty="0" smtClean="0"/>
              <a:t>1.800.446.5607  x6857</a:t>
            </a:r>
          </a:p>
          <a:p>
            <a:pPr indent="7938" eaLnBrk="1" hangingPunct="1">
              <a:buFontTx/>
              <a:buNone/>
            </a:pPr>
            <a:r>
              <a:rPr lang="en-US" sz="2400" dirty="0" smtClean="0"/>
              <a:t>kpoggi@pattan.net</a:t>
            </a:r>
          </a:p>
          <a:p>
            <a:pPr indent="7938" eaLnBrk="1" hangingPunct="1">
              <a:buFontTx/>
              <a:buNone/>
            </a:pPr>
            <a:endParaRPr lang="en-US" sz="2400" dirty="0" smtClean="0"/>
          </a:p>
          <a:p>
            <a:pPr indent="7938" eaLnBrk="1" hangingPunct="1">
              <a:buFontTx/>
              <a:buNone/>
            </a:pPr>
            <a:r>
              <a:rPr lang="en-US" sz="2400" dirty="0" smtClean="0"/>
              <a:t>Suzanne Laird</a:t>
            </a:r>
          </a:p>
          <a:p>
            <a:pPr indent="7938" eaLnBrk="1" hangingPunct="1">
              <a:buFontTx/>
              <a:buNone/>
            </a:pPr>
            <a:r>
              <a:rPr lang="en-US" sz="2400" dirty="0" smtClean="0"/>
              <a:t>1.800.446.5607  x6865</a:t>
            </a:r>
          </a:p>
          <a:p>
            <a:pPr indent="7938" eaLnBrk="1" hangingPunct="1">
              <a:buFontTx/>
              <a:buNone/>
            </a:pPr>
            <a:r>
              <a:rPr lang="en-US" sz="2400" dirty="0" smtClean="0"/>
              <a:t>slaird@pattan.net</a:t>
            </a:r>
          </a:p>
          <a:p>
            <a:pPr indent="7938" eaLnBrk="1" hangingPunct="1">
              <a:buFontTx/>
              <a:buNone/>
            </a:pPr>
            <a:endParaRPr lang="en-US" sz="2400" dirty="0" smtClean="0"/>
          </a:p>
        </p:txBody>
      </p:sp>
      <p:sp>
        <p:nvSpPr>
          <p:cNvPr id="33796" name="Text Box 4"/>
          <p:cNvSpPr txBox="1">
            <a:spLocks noChangeArrowheads="1"/>
          </p:cNvSpPr>
          <p:nvPr/>
        </p:nvSpPr>
        <p:spPr bwMode="auto">
          <a:xfrm>
            <a:off x="4572000" y="3048000"/>
            <a:ext cx="4343400" cy="3540125"/>
          </a:xfrm>
          <a:prstGeom prst="rect">
            <a:avLst/>
          </a:prstGeom>
          <a:solidFill>
            <a:srgbClr val="000099"/>
          </a:solidFill>
          <a:ln w="38100">
            <a:solidFill>
              <a:srgbClr val="000000"/>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1400" b="1" dirty="0">
              <a:latin typeface="Gill Sans MT" pitchFamily="34" charset="0"/>
            </a:endParaRPr>
          </a:p>
          <a:p>
            <a:pPr algn="ctr" eaLnBrk="1" hangingPunct="1"/>
            <a:r>
              <a:rPr lang="en-US" sz="1400" b="1" dirty="0">
                <a:solidFill>
                  <a:schemeClr val="bg1"/>
                </a:solidFill>
                <a:latin typeface="Gill Sans MT" pitchFamily="34" charset="0"/>
              </a:rPr>
              <a:t>Commonwealth of Pennsylvania</a:t>
            </a:r>
          </a:p>
          <a:p>
            <a:pPr algn="ctr" eaLnBrk="1" hangingPunct="1"/>
            <a:r>
              <a:rPr lang="en-US" sz="1400" dirty="0">
                <a:solidFill>
                  <a:schemeClr val="bg1"/>
                </a:solidFill>
                <a:latin typeface="Gill Sans MT" pitchFamily="34" charset="0"/>
              </a:rPr>
              <a:t>Tom Corbett,  Governor</a:t>
            </a:r>
            <a:endParaRPr lang="en-US" sz="1400" b="1" dirty="0">
              <a:solidFill>
                <a:schemeClr val="bg1"/>
              </a:solidFill>
              <a:latin typeface="Gill Sans MT" pitchFamily="34" charset="0"/>
            </a:endParaRPr>
          </a:p>
          <a:p>
            <a:pPr algn="ctr" eaLnBrk="1" hangingPunct="1"/>
            <a:endParaRPr lang="en-US" sz="1400" b="1" dirty="0">
              <a:solidFill>
                <a:schemeClr val="bg1"/>
              </a:solidFill>
              <a:latin typeface="Gill Sans MT" pitchFamily="34" charset="0"/>
            </a:endParaRPr>
          </a:p>
          <a:p>
            <a:pPr algn="ctr" eaLnBrk="1" hangingPunct="1"/>
            <a:r>
              <a:rPr lang="en-US" sz="1400" b="1" dirty="0">
                <a:solidFill>
                  <a:schemeClr val="bg1"/>
                </a:solidFill>
                <a:latin typeface="Gill Sans MT" pitchFamily="34" charset="0"/>
              </a:rPr>
              <a:t>Pennsylvania Department of Education</a:t>
            </a:r>
          </a:p>
          <a:p>
            <a:pPr algn="ctr" eaLnBrk="1" hangingPunct="1"/>
            <a:r>
              <a:rPr lang="en-US" sz="1400" dirty="0">
                <a:solidFill>
                  <a:schemeClr val="bg1"/>
                </a:solidFill>
                <a:latin typeface="Gill Sans MT" pitchFamily="34" charset="0"/>
              </a:rPr>
              <a:t>Ronald J.  Tomalis, Secretary</a:t>
            </a:r>
          </a:p>
          <a:p>
            <a:pPr algn="ctr" eaLnBrk="1" hangingPunct="1"/>
            <a:endParaRPr lang="en-US" sz="1400" dirty="0">
              <a:solidFill>
                <a:schemeClr val="bg1"/>
              </a:solidFill>
              <a:latin typeface="Gill Sans MT" pitchFamily="34" charset="0"/>
            </a:endParaRPr>
          </a:p>
          <a:p>
            <a:pPr algn="ctr" eaLnBrk="1" hangingPunct="1"/>
            <a:r>
              <a:rPr lang="en-US" sz="1400" dirty="0">
                <a:solidFill>
                  <a:schemeClr val="bg1"/>
                </a:solidFill>
                <a:latin typeface="Gill Sans MT" pitchFamily="34" charset="0"/>
              </a:rPr>
              <a:t>Dr. Carolyn Dumaresq, Deputy Secretary</a:t>
            </a:r>
          </a:p>
          <a:p>
            <a:pPr algn="ctr" eaLnBrk="1" hangingPunct="1"/>
            <a:r>
              <a:rPr lang="en-US" sz="1400" dirty="0">
                <a:solidFill>
                  <a:schemeClr val="bg1"/>
                </a:solidFill>
                <a:latin typeface="Gill Sans MT" pitchFamily="34" charset="0"/>
              </a:rPr>
              <a:t>Office for Elementary and Secondary Education</a:t>
            </a:r>
          </a:p>
          <a:p>
            <a:pPr algn="ctr" eaLnBrk="1" hangingPunct="1"/>
            <a:endParaRPr lang="en-US" sz="1400" dirty="0">
              <a:solidFill>
                <a:schemeClr val="bg1"/>
              </a:solidFill>
              <a:latin typeface="Gill Sans MT" pitchFamily="34" charset="0"/>
            </a:endParaRPr>
          </a:p>
          <a:p>
            <a:pPr algn="ctr" eaLnBrk="1" hangingPunct="1"/>
            <a:r>
              <a:rPr lang="en-US" sz="1400" dirty="0">
                <a:solidFill>
                  <a:schemeClr val="bg1"/>
                </a:solidFill>
                <a:latin typeface="Gill Sans MT" pitchFamily="34" charset="0"/>
              </a:rPr>
              <a:t>John J. Tommasini, Director</a:t>
            </a:r>
          </a:p>
          <a:p>
            <a:pPr algn="ctr" eaLnBrk="1" hangingPunct="1"/>
            <a:r>
              <a:rPr lang="en-US" sz="1400" dirty="0">
                <a:solidFill>
                  <a:schemeClr val="bg1"/>
                </a:solidFill>
                <a:latin typeface="Gill Sans MT" pitchFamily="34" charset="0"/>
              </a:rPr>
              <a:t>Bureau of Special Education</a:t>
            </a:r>
          </a:p>
          <a:p>
            <a:pPr algn="ctr" eaLnBrk="1" hangingPunct="1"/>
            <a:endParaRPr lang="en-US" sz="1400" dirty="0">
              <a:solidFill>
                <a:schemeClr val="bg1"/>
              </a:solidFill>
              <a:latin typeface="Gill Sans MT" pitchFamily="34" charset="0"/>
            </a:endParaRPr>
          </a:p>
          <a:p>
            <a:pPr algn="ctr" eaLnBrk="1" hangingPunct="1"/>
            <a:r>
              <a:rPr lang="en-US" sz="1400" dirty="0">
                <a:solidFill>
                  <a:schemeClr val="bg1"/>
                </a:solidFill>
                <a:latin typeface="Gill Sans MT" pitchFamily="34" charset="0"/>
              </a:rPr>
              <a:t>Patricia Hozella, Assistant Director</a:t>
            </a:r>
          </a:p>
          <a:p>
            <a:pPr algn="ctr" eaLnBrk="1" hangingPunct="1"/>
            <a:r>
              <a:rPr lang="en-US" sz="1400" dirty="0">
                <a:solidFill>
                  <a:schemeClr val="bg1"/>
                </a:solidFill>
                <a:latin typeface="Gill Sans MT" pitchFamily="34" charset="0"/>
              </a:rPr>
              <a:t>Bureau of Special Education</a:t>
            </a:r>
          </a:p>
          <a:p>
            <a:pPr algn="ctr" eaLnBrk="1" hangingPunct="1"/>
            <a:endParaRPr lang="en-US" sz="1400" dirty="0">
              <a:solidFill>
                <a:schemeClr val="bg1"/>
              </a:solidFill>
              <a:latin typeface="Gill Sans MT" pitchFamily="34" charset="0"/>
            </a:endParaRPr>
          </a:p>
        </p:txBody>
      </p:sp>
      <p:pic>
        <p:nvPicPr>
          <p:cNvPr id="33797" name="Picture 9" descr="Slid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1524000"/>
            <a:ext cx="3048000"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6200" y="228600"/>
            <a:ext cx="9067800" cy="563563"/>
          </a:xfrm>
        </p:spPr>
        <p:txBody>
          <a:bodyPr/>
          <a:lstStyle/>
          <a:p>
            <a:r>
              <a:rPr lang="en-US" dirty="0" smtClean="0"/>
              <a:t>Participant </a:t>
            </a:r>
            <a:r>
              <a:rPr lang="en-US" dirty="0"/>
              <a:t>L</a:t>
            </a:r>
            <a:r>
              <a:rPr lang="en-US" dirty="0" smtClean="0"/>
              <a:t>earning Objectives:</a:t>
            </a:r>
          </a:p>
        </p:txBody>
      </p:sp>
      <p:sp>
        <p:nvSpPr>
          <p:cNvPr id="6147" name="TextBox 2"/>
          <p:cNvSpPr txBox="1">
            <a:spLocks noChangeArrowheads="1"/>
          </p:cNvSpPr>
          <p:nvPr/>
        </p:nvSpPr>
        <p:spPr bwMode="auto">
          <a:xfrm>
            <a:off x="42529" y="1066800"/>
            <a:ext cx="9101471" cy="834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eaLnBrk="1" hangingPunct="1">
              <a:buFont typeface="Arial" pitchFamily="34" charset="0"/>
              <a:buChar char="•"/>
            </a:pPr>
            <a:r>
              <a:rPr lang="en-US" sz="2400" dirty="0" smtClean="0">
                <a:solidFill>
                  <a:schemeClr val="accent2"/>
                </a:solidFill>
                <a:latin typeface="GillSans Light" pitchFamily="34" charset="0"/>
                <a:ea typeface="Segoe UI Symbol" pitchFamily="34" charset="0"/>
                <a:cs typeface="Segoe UI Symbol" pitchFamily="34" charset="0"/>
              </a:rPr>
              <a:t>Review Facts about Students with  Autism Spectrum Disorder (ASD) including Specific Characteristics</a:t>
            </a:r>
          </a:p>
          <a:p>
            <a:pPr marL="342900" indent="-342900" eaLnBrk="1" hangingPunct="1">
              <a:buFont typeface="Arial" pitchFamily="34" charset="0"/>
              <a:buChar char="•"/>
            </a:pPr>
            <a:endParaRPr lang="en-US" sz="2400" dirty="0" smtClean="0">
              <a:solidFill>
                <a:schemeClr val="accent2"/>
              </a:solidFill>
              <a:latin typeface="GillSans Light" pitchFamily="34" charset="0"/>
              <a:ea typeface="Segoe UI Symbol" pitchFamily="34" charset="0"/>
              <a:cs typeface="Segoe UI Symbol" pitchFamily="34" charset="0"/>
            </a:endParaRPr>
          </a:p>
          <a:p>
            <a:pPr marL="342900" indent="-342900" eaLnBrk="1" hangingPunct="1">
              <a:buFont typeface="Arial" pitchFamily="34" charset="0"/>
              <a:buChar char="•"/>
            </a:pPr>
            <a:r>
              <a:rPr lang="en-US" sz="2400" dirty="0">
                <a:solidFill>
                  <a:schemeClr val="accent2"/>
                </a:solidFill>
                <a:latin typeface="GillSans Light" pitchFamily="34" charset="0"/>
                <a:ea typeface="Segoe UI Symbol" pitchFamily="34" charset="0"/>
                <a:cs typeface="Segoe UI Symbol" pitchFamily="34" charset="0"/>
              </a:rPr>
              <a:t>Describe the Purpose of the PDE Performance Grants </a:t>
            </a:r>
            <a:r>
              <a:rPr lang="en-US" sz="2400" dirty="0" smtClean="0">
                <a:solidFill>
                  <a:schemeClr val="accent2"/>
                </a:solidFill>
                <a:latin typeface="GillSans Light" pitchFamily="34" charset="0"/>
                <a:ea typeface="Segoe UI Symbol" pitchFamily="34" charset="0"/>
                <a:cs typeface="Segoe UI Symbol" pitchFamily="34" charset="0"/>
              </a:rPr>
              <a:t> and Data Collected to </a:t>
            </a:r>
            <a:r>
              <a:rPr lang="en-US" sz="2400" dirty="0">
                <a:solidFill>
                  <a:schemeClr val="accent2"/>
                </a:solidFill>
                <a:latin typeface="GillSans Light" pitchFamily="34" charset="0"/>
                <a:ea typeface="Segoe UI Symbol" pitchFamily="34" charset="0"/>
                <a:cs typeface="Segoe UI Symbol" pitchFamily="34" charset="0"/>
              </a:rPr>
              <a:t>Support Students with ASD Entering the </a:t>
            </a:r>
            <a:r>
              <a:rPr lang="en-US" sz="2400" dirty="0" smtClean="0">
                <a:solidFill>
                  <a:schemeClr val="accent2"/>
                </a:solidFill>
                <a:latin typeface="GillSans Light" pitchFamily="34" charset="0"/>
                <a:ea typeface="Segoe UI Symbol" pitchFamily="34" charset="0"/>
                <a:cs typeface="Segoe UI Symbol" pitchFamily="34" charset="0"/>
              </a:rPr>
              <a:t>Community Workplace</a:t>
            </a:r>
          </a:p>
          <a:p>
            <a:pPr eaLnBrk="1" hangingPunct="1"/>
            <a:endParaRPr lang="en-US" sz="2400" dirty="0" smtClean="0">
              <a:solidFill>
                <a:schemeClr val="accent2"/>
              </a:solidFill>
              <a:latin typeface="GillSans Light" pitchFamily="34" charset="0"/>
              <a:ea typeface="Segoe UI Symbol" pitchFamily="34" charset="0"/>
              <a:cs typeface="Segoe UI Symbol" pitchFamily="34" charset="0"/>
            </a:endParaRPr>
          </a:p>
          <a:p>
            <a:pPr marL="342900" indent="-342900" eaLnBrk="1" hangingPunct="1">
              <a:buFont typeface="Arial" pitchFamily="34" charset="0"/>
              <a:buChar char="•"/>
            </a:pPr>
            <a:r>
              <a:rPr lang="en-US" sz="2400" dirty="0" smtClean="0">
                <a:solidFill>
                  <a:schemeClr val="accent2"/>
                </a:solidFill>
                <a:latin typeface="GillSans Light" pitchFamily="34" charset="0"/>
                <a:ea typeface="Segoe UI Symbol" pitchFamily="34" charset="0"/>
                <a:cs typeface="Segoe UI Symbol" pitchFamily="34" charset="0"/>
              </a:rPr>
              <a:t>Discuss  how the Components of the Career Implementation Plans including Instructional Strategies: Communication/language, Auditory Processing, Assistive Technology and supports </a:t>
            </a:r>
            <a:r>
              <a:rPr lang="en-US" sz="2400" smtClean="0">
                <a:solidFill>
                  <a:schemeClr val="accent2"/>
                </a:solidFill>
                <a:latin typeface="GillSans Light" pitchFamily="34" charset="0"/>
                <a:ea typeface="Segoe UI Symbol" pitchFamily="34" charset="0"/>
                <a:cs typeface="Segoe UI Symbol" pitchFamily="34" charset="0"/>
              </a:rPr>
              <a:t>apply specifically </a:t>
            </a:r>
            <a:r>
              <a:rPr lang="en-US" sz="2400" dirty="0" smtClean="0">
                <a:solidFill>
                  <a:schemeClr val="accent2"/>
                </a:solidFill>
                <a:latin typeface="GillSans Light" pitchFamily="34" charset="0"/>
                <a:ea typeface="Segoe UI Symbol" pitchFamily="34" charset="0"/>
                <a:cs typeface="Segoe UI Symbol" pitchFamily="34" charset="0"/>
              </a:rPr>
              <a:t>to students with Autism in the Workplace</a:t>
            </a:r>
          </a:p>
          <a:p>
            <a:pPr eaLnBrk="1" hangingPunct="1"/>
            <a:endParaRPr lang="en-US" sz="2400" dirty="0">
              <a:solidFill>
                <a:schemeClr val="accent2"/>
              </a:solidFill>
              <a:latin typeface="GillSans Light" pitchFamily="34" charset="0"/>
              <a:ea typeface="Segoe UI Symbol" pitchFamily="34" charset="0"/>
              <a:cs typeface="Segoe UI Symbol" pitchFamily="34" charset="0"/>
            </a:endParaRPr>
          </a:p>
          <a:p>
            <a:pPr marL="342900" indent="-342900" eaLnBrk="1" hangingPunct="1">
              <a:buFont typeface="Arial" pitchFamily="34" charset="0"/>
              <a:buChar char="•"/>
            </a:pPr>
            <a:r>
              <a:rPr lang="en-US" sz="2400" dirty="0" smtClean="0">
                <a:solidFill>
                  <a:schemeClr val="accent2"/>
                </a:solidFill>
                <a:latin typeface="GillSans Light" pitchFamily="34" charset="0"/>
                <a:ea typeface="Segoe UI Symbol" pitchFamily="34" charset="0"/>
                <a:cs typeface="Segoe UI Symbol" pitchFamily="34" charset="0"/>
              </a:rPr>
              <a:t>Hear a Parent’s Perspective about the Importance of </a:t>
            </a:r>
            <a:r>
              <a:rPr lang="en-US" sz="2400" dirty="0">
                <a:solidFill>
                  <a:schemeClr val="accent2"/>
                </a:solidFill>
                <a:latin typeface="GillSans Light" pitchFamily="34" charset="0"/>
                <a:ea typeface="Segoe UI Symbol" pitchFamily="34" charset="0"/>
                <a:cs typeface="Segoe UI Symbol" pitchFamily="34" charset="0"/>
              </a:rPr>
              <a:t>E</a:t>
            </a:r>
            <a:r>
              <a:rPr lang="en-US" sz="2400" dirty="0" smtClean="0">
                <a:solidFill>
                  <a:schemeClr val="accent2"/>
                </a:solidFill>
                <a:latin typeface="GillSans Light" pitchFamily="34" charset="0"/>
                <a:ea typeface="Segoe UI Symbol" pitchFamily="34" charset="0"/>
                <a:cs typeface="Segoe UI Symbol" pitchFamily="34" charset="0"/>
              </a:rPr>
              <a:t>arly </a:t>
            </a:r>
            <a:r>
              <a:rPr lang="en-US" sz="2400" dirty="0">
                <a:solidFill>
                  <a:schemeClr val="accent2"/>
                </a:solidFill>
                <a:latin typeface="GillSans Light" pitchFamily="34" charset="0"/>
                <a:ea typeface="Segoe UI Symbol" pitchFamily="34" charset="0"/>
                <a:cs typeface="Segoe UI Symbol" pitchFamily="34" charset="0"/>
              </a:rPr>
              <a:t>T</a:t>
            </a:r>
            <a:r>
              <a:rPr lang="en-US" sz="2400" dirty="0" smtClean="0">
                <a:solidFill>
                  <a:schemeClr val="accent2"/>
                </a:solidFill>
                <a:latin typeface="GillSans Light" pitchFamily="34" charset="0"/>
                <a:ea typeface="Segoe UI Symbol" pitchFamily="34" charset="0"/>
                <a:cs typeface="Segoe UI Symbol" pitchFamily="34" charset="0"/>
              </a:rPr>
              <a:t>ransition </a:t>
            </a:r>
            <a:r>
              <a:rPr lang="en-US" sz="2400" dirty="0">
                <a:solidFill>
                  <a:schemeClr val="accent2"/>
                </a:solidFill>
                <a:latin typeface="GillSans Light" pitchFamily="34" charset="0"/>
                <a:ea typeface="Segoe UI Symbol" pitchFamily="34" charset="0"/>
                <a:cs typeface="Segoe UI Symbol" pitchFamily="34" charset="0"/>
              </a:rPr>
              <a:t>P</a:t>
            </a:r>
            <a:r>
              <a:rPr lang="en-US" sz="2400" dirty="0" smtClean="0">
                <a:solidFill>
                  <a:schemeClr val="accent2"/>
                </a:solidFill>
                <a:latin typeface="GillSans Light" pitchFamily="34" charset="0"/>
                <a:ea typeface="Segoe UI Symbol" pitchFamily="34" charset="0"/>
                <a:cs typeface="Segoe UI Symbol" pitchFamily="34" charset="0"/>
              </a:rPr>
              <a:t>lanning </a:t>
            </a:r>
            <a:r>
              <a:rPr lang="en-US" sz="2400" dirty="0">
                <a:solidFill>
                  <a:schemeClr val="accent2"/>
                </a:solidFill>
                <a:latin typeface="GillSans Light" pitchFamily="34" charset="0"/>
                <a:ea typeface="Segoe UI Symbol" pitchFamily="34" charset="0"/>
                <a:cs typeface="Segoe UI Symbol" pitchFamily="34" charset="0"/>
              </a:rPr>
              <a:t>L</a:t>
            </a:r>
            <a:r>
              <a:rPr lang="en-US" sz="2400" dirty="0" smtClean="0">
                <a:solidFill>
                  <a:schemeClr val="accent2"/>
                </a:solidFill>
                <a:latin typeface="GillSans Light" pitchFamily="34" charset="0"/>
                <a:ea typeface="Segoe UI Symbol" pitchFamily="34" charset="0"/>
                <a:cs typeface="Segoe UI Symbol" pitchFamily="34" charset="0"/>
              </a:rPr>
              <a:t>eading to Independence in the Work Place after High  School</a:t>
            </a:r>
            <a:r>
              <a:rPr lang="en-US" sz="2400" dirty="0">
                <a:solidFill>
                  <a:schemeClr val="accent2"/>
                </a:solidFill>
                <a:latin typeface="GillSans Light" pitchFamily="34" charset="0"/>
                <a:ea typeface="Segoe UI Symbol" pitchFamily="34" charset="0"/>
                <a:cs typeface="Segoe UI Symbol" pitchFamily="34" charset="0"/>
              </a:rPr>
              <a:t> </a:t>
            </a:r>
            <a:endParaRPr lang="en-US" sz="2400" dirty="0" smtClean="0">
              <a:solidFill>
                <a:schemeClr val="accent2"/>
              </a:solidFill>
              <a:latin typeface="GillSans Light" pitchFamily="34" charset="0"/>
              <a:ea typeface="Segoe UI Symbol" pitchFamily="34" charset="0"/>
              <a:cs typeface="Segoe UI Symbol" pitchFamily="34" charset="0"/>
            </a:endParaRPr>
          </a:p>
          <a:p>
            <a:pPr marL="342900" indent="-342900" eaLnBrk="1" hangingPunct="1">
              <a:buFont typeface="Arial" pitchFamily="34" charset="0"/>
              <a:buChar char="•"/>
            </a:pPr>
            <a:endParaRPr lang="en-US" sz="2400" dirty="0" smtClean="0">
              <a:solidFill>
                <a:schemeClr val="accent2"/>
              </a:solidFill>
              <a:latin typeface="Segoe UI Symbol" pitchFamily="34" charset="0"/>
              <a:ea typeface="Segoe UI Symbol" pitchFamily="34" charset="0"/>
              <a:cs typeface="Segoe UI Symbol" pitchFamily="34" charset="0"/>
            </a:endParaRPr>
          </a:p>
          <a:p>
            <a:pPr marL="342900" indent="-342900" eaLnBrk="1" hangingPunct="1">
              <a:buFont typeface="Arial" pitchFamily="34" charset="0"/>
              <a:buChar char="•"/>
            </a:pPr>
            <a:endParaRPr lang="en-US" sz="2400" dirty="0">
              <a:solidFill>
                <a:schemeClr val="accent2"/>
              </a:solidFill>
              <a:latin typeface="Segoe UI Symbol" pitchFamily="34" charset="0"/>
              <a:ea typeface="Segoe UI Symbol" pitchFamily="34" charset="0"/>
              <a:cs typeface="Segoe UI Symbol" pitchFamily="34" charset="0"/>
            </a:endParaRPr>
          </a:p>
          <a:p>
            <a:pPr marL="342900" indent="-342900" eaLnBrk="1" hangingPunct="1">
              <a:buFont typeface="Arial" pitchFamily="34" charset="0"/>
              <a:buChar char="•"/>
            </a:pPr>
            <a:endParaRPr lang="en-US" sz="2400" dirty="0" smtClean="0">
              <a:solidFill>
                <a:schemeClr val="accent2"/>
              </a:solidFill>
              <a:latin typeface="Segoe UI Symbol" pitchFamily="34" charset="0"/>
              <a:ea typeface="Segoe UI Symbol" pitchFamily="34" charset="0"/>
              <a:cs typeface="Segoe UI Symbol" pitchFamily="34" charset="0"/>
            </a:endParaRPr>
          </a:p>
          <a:p>
            <a:pPr marL="457200" indent="-457200" eaLnBrk="1" hangingPunct="1">
              <a:buFont typeface="Arial" pitchFamily="34" charset="0"/>
              <a:buChar char="•"/>
            </a:pPr>
            <a:endParaRPr lang="en-US" sz="3200" b="1" dirty="0">
              <a:solidFill>
                <a:schemeClr val="accent2"/>
              </a:solidFill>
              <a:latin typeface="Segoe UI Symbol" pitchFamily="34" charset="0"/>
              <a:ea typeface="Segoe UI Symbol" pitchFamily="34" charset="0"/>
              <a:cs typeface="Segoe UI Symbol" pitchFamily="34" charset="0"/>
            </a:endParaRPr>
          </a:p>
          <a:p>
            <a:pPr marL="457200" indent="-457200" eaLnBrk="1" hangingPunct="1">
              <a:buFont typeface="Arial" pitchFamily="34" charset="0"/>
              <a:buChar char="•"/>
            </a:pPr>
            <a:endParaRPr lang="en-US" sz="3200" b="1" dirty="0" smtClean="0">
              <a:solidFill>
                <a:schemeClr val="accent2"/>
              </a:solidFill>
              <a:latin typeface="Segoe UI Symbol" pitchFamily="34" charset="0"/>
              <a:ea typeface="Segoe UI Symbol" pitchFamily="34" charset="0"/>
              <a:cs typeface="Segoe UI Symbol" pitchFamily="34" charset="0"/>
            </a:endParaRPr>
          </a:p>
          <a:p>
            <a:pPr marL="457200" indent="-457200" eaLnBrk="1" hangingPunct="1">
              <a:buFont typeface="Arial" pitchFamily="34" charset="0"/>
              <a:buChar char="•"/>
            </a:pPr>
            <a:endParaRPr lang="en-US" sz="3200" b="1" dirty="0">
              <a:solidFill>
                <a:schemeClr val="accent2"/>
              </a:solidFill>
              <a:latin typeface="Segoe UI Symbol" pitchFamily="34" charset="0"/>
              <a:ea typeface="Segoe UI Symbol" pitchFamily="34" charset="0"/>
              <a:cs typeface="Segoe UI Symbol" pitchFamily="34" charset="0"/>
            </a:endParaRPr>
          </a:p>
          <a:p>
            <a:pPr marL="457200" indent="-457200" eaLnBrk="1" hangingPunct="1">
              <a:buFont typeface="Arial" pitchFamily="34" charset="0"/>
              <a:buChar char="•"/>
            </a:pPr>
            <a:endParaRPr lang="en-US" sz="3200" b="1" dirty="0">
              <a:solidFill>
                <a:schemeClr val="accent2"/>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30553" cy="1295400"/>
          </a:xfrm>
        </p:spPr>
        <p:txBody>
          <a:bodyPr/>
          <a:lstStyle/>
          <a:p>
            <a:pPr algn="ctr" eaLnBrk="1" hangingPunct="1"/>
            <a:r>
              <a:rPr lang="en-US" sz="3200" dirty="0" smtClean="0"/>
              <a:t>Some Facts about Autism Spectrum Disorder to be Considered in School and Workplace</a:t>
            </a:r>
          </a:p>
        </p:txBody>
      </p:sp>
      <p:sp>
        <p:nvSpPr>
          <p:cNvPr id="7171" name="Rectangle 3"/>
          <p:cNvSpPr>
            <a:spLocks noGrp="1" noChangeArrowheads="1"/>
          </p:cNvSpPr>
          <p:nvPr>
            <p:ph type="body" idx="1"/>
          </p:nvPr>
        </p:nvSpPr>
        <p:spPr>
          <a:xfrm>
            <a:off x="0" y="1219200"/>
            <a:ext cx="9144000" cy="5638800"/>
          </a:xfrm>
        </p:spPr>
        <p:txBody>
          <a:bodyPr/>
          <a:lstStyle/>
          <a:p>
            <a:pPr eaLnBrk="1" hangingPunct="1"/>
            <a:r>
              <a:rPr lang="en-US" sz="2400" dirty="0" smtClean="0"/>
              <a:t>Neurobiological Disorder that is usually lifelong</a:t>
            </a:r>
          </a:p>
          <a:p>
            <a:pPr marL="0" indent="0" eaLnBrk="1" hangingPunct="1">
              <a:buNone/>
            </a:pPr>
            <a:endParaRPr lang="en-US" sz="2400" dirty="0" smtClean="0"/>
          </a:p>
          <a:p>
            <a:pPr eaLnBrk="1" hangingPunct="1"/>
            <a:r>
              <a:rPr lang="en-US" sz="2400" dirty="0" smtClean="0"/>
              <a:t>Appears to be evenly distributed across Social</a:t>
            </a:r>
          </a:p>
          <a:p>
            <a:pPr marL="0" indent="0" eaLnBrk="1" hangingPunct="1">
              <a:buNone/>
            </a:pPr>
            <a:r>
              <a:rPr lang="en-US" sz="2400" dirty="0"/>
              <a:t> </a:t>
            </a:r>
            <a:r>
              <a:rPr lang="en-US" sz="2400" dirty="0" smtClean="0"/>
              <a:t>   Economic Status and educational levels</a:t>
            </a:r>
          </a:p>
          <a:p>
            <a:pPr marL="0" indent="0" eaLnBrk="1" hangingPunct="1">
              <a:buNone/>
            </a:pPr>
            <a:endParaRPr lang="en-US" sz="2400" dirty="0" smtClean="0"/>
          </a:p>
          <a:p>
            <a:pPr eaLnBrk="1" hangingPunct="1"/>
            <a:r>
              <a:rPr lang="en-US" sz="2400" dirty="0" smtClean="0"/>
              <a:t>Many characteristics and behaviors associated</a:t>
            </a:r>
          </a:p>
          <a:p>
            <a:pPr marL="0" indent="0" eaLnBrk="1" hangingPunct="1">
              <a:buNone/>
            </a:pPr>
            <a:r>
              <a:rPr lang="en-US" sz="2400" dirty="0"/>
              <a:t> </a:t>
            </a:r>
            <a:r>
              <a:rPr lang="en-US" sz="2400" dirty="0" smtClean="0"/>
              <a:t>   with ASD can improve with early intervention</a:t>
            </a:r>
          </a:p>
          <a:p>
            <a:pPr marL="0" indent="0" eaLnBrk="1" hangingPunct="1">
              <a:buNone/>
            </a:pPr>
            <a:endParaRPr lang="en-US" sz="2400" dirty="0" smtClean="0"/>
          </a:p>
          <a:p>
            <a:pPr eaLnBrk="1" hangingPunct="1"/>
            <a:r>
              <a:rPr lang="en-US" sz="2400" dirty="0" smtClean="0"/>
              <a:t>70% – 80%- of children have average intelligence</a:t>
            </a:r>
            <a:r>
              <a:rPr lang="en-US" sz="2400" dirty="0"/>
              <a:t>	</a:t>
            </a:r>
            <a:endParaRPr lang="en-US" sz="24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9144000" cy="1066800"/>
          </a:xfrm>
        </p:spPr>
        <p:txBody>
          <a:bodyPr/>
          <a:lstStyle/>
          <a:p>
            <a:pPr algn="ctr" eaLnBrk="1" hangingPunct="1"/>
            <a:r>
              <a:rPr lang="en-US" sz="2800" dirty="0" smtClean="0"/>
              <a:t>General Autism Spectrum Characteristics to Prepare </a:t>
            </a:r>
            <a:br>
              <a:rPr lang="en-US" sz="2800" dirty="0" smtClean="0"/>
            </a:br>
            <a:r>
              <a:rPr lang="en-US" sz="2800" dirty="0" smtClean="0"/>
              <a:t>for Workplace </a:t>
            </a:r>
          </a:p>
        </p:txBody>
      </p:sp>
      <p:sp>
        <p:nvSpPr>
          <p:cNvPr id="7171" name="Content Placeholder 2"/>
          <p:cNvSpPr>
            <a:spLocks noGrp="1"/>
          </p:cNvSpPr>
          <p:nvPr>
            <p:ph idx="4294967295"/>
          </p:nvPr>
        </p:nvSpPr>
        <p:spPr>
          <a:xfrm>
            <a:off x="0" y="1143000"/>
            <a:ext cx="9144000" cy="5638800"/>
          </a:xfrm>
        </p:spPr>
        <p:txBody>
          <a:bodyPr/>
          <a:lstStyle/>
          <a:p>
            <a:pPr eaLnBrk="1" hangingPunct="1">
              <a:defRPr/>
            </a:pPr>
            <a:r>
              <a:rPr lang="en-US" sz="2400" dirty="0"/>
              <a:t>Sequential and order skills should be targeted through mass trials and repeat practice </a:t>
            </a:r>
            <a:r>
              <a:rPr lang="en-US" sz="2400" dirty="0" smtClean="0"/>
              <a:t>intervals in school and workplace</a:t>
            </a:r>
          </a:p>
          <a:p>
            <a:pPr marL="0" indent="0" eaLnBrk="1" hangingPunct="1">
              <a:buNone/>
              <a:defRPr/>
            </a:pPr>
            <a:endParaRPr lang="en-US" sz="2400" dirty="0" smtClean="0"/>
          </a:p>
          <a:p>
            <a:pPr eaLnBrk="1" hangingPunct="1">
              <a:defRPr/>
            </a:pPr>
            <a:r>
              <a:rPr lang="en-US" sz="2400" dirty="0" smtClean="0"/>
              <a:t>Learners </a:t>
            </a:r>
            <a:r>
              <a:rPr lang="en-US" sz="2400" dirty="0"/>
              <a:t>on the spectrum often have very literal thinking.  I</a:t>
            </a:r>
            <a:r>
              <a:rPr lang="en-US" sz="2400" dirty="0" smtClean="0"/>
              <a:t>nput </a:t>
            </a:r>
            <a:r>
              <a:rPr lang="en-US" sz="2400" dirty="0"/>
              <a:t>and feedback must be highly considered to prevent </a:t>
            </a:r>
            <a:r>
              <a:rPr lang="en-US" sz="2400" dirty="0" smtClean="0"/>
              <a:t>discouragement and frustration </a:t>
            </a:r>
          </a:p>
          <a:p>
            <a:pPr eaLnBrk="1" hangingPunct="1">
              <a:defRPr/>
            </a:pPr>
            <a:endParaRPr lang="en-US" sz="2400" dirty="0"/>
          </a:p>
          <a:p>
            <a:pPr eaLnBrk="1" hangingPunct="1">
              <a:defRPr/>
            </a:pPr>
            <a:r>
              <a:rPr lang="en-US" sz="2400" dirty="0" smtClean="0"/>
              <a:t>Reinforce every </a:t>
            </a:r>
            <a:r>
              <a:rPr lang="en-US" sz="2400" dirty="0"/>
              <a:t>effort </a:t>
            </a:r>
            <a:r>
              <a:rPr lang="en-US" sz="2400" dirty="0" smtClean="0"/>
              <a:t>the learner has </a:t>
            </a:r>
            <a:r>
              <a:rPr lang="en-US" sz="2400" dirty="0"/>
              <a:t>to experience success and to create motivation for them to continue working on the designated </a:t>
            </a:r>
            <a:r>
              <a:rPr lang="en-US" sz="2400" dirty="0" smtClean="0"/>
              <a:t>task/skill</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3200" dirty="0" smtClean="0"/>
              <a:t>The Autism Characteristics(continued)</a:t>
            </a:r>
            <a:endParaRPr lang="en-US" dirty="0" smtClean="0"/>
          </a:p>
        </p:txBody>
      </p:sp>
      <p:sp>
        <p:nvSpPr>
          <p:cNvPr id="9219" name="Content Placeholder 2"/>
          <p:cNvSpPr>
            <a:spLocks noGrp="1"/>
          </p:cNvSpPr>
          <p:nvPr>
            <p:ph idx="4294967295"/>
          </p:nvPr>
        </p:nvSpPr>
        <p:spPr>
          <a:xfrm>
            <a:off x="0" y="1447800"/>
            <a:ext cx="8915400" cy="5410200"/>
          </a:xfrm>
        </p:spPr>
        <p:txBody>
          <a:bodyPr/>
          <a:lstStyle/>
          <a:p>
            <a:pPr eaLnBrk="1" hangingPunct="1"/>
            <a:endParaRPr lang="en-US" sz="2400" dirty="0" smtClean="0"/>
          </a:p>
          <a:p>
            <a:pPr eaLnBrk="1" hangingPunct="1"/>
            <a:r>
              <a:rPr lang="en-US" sz="2400" dirty="0" smtClean="0"/>
              <a:t>Attempts should be made to allow each task/skill and content area to be presented positively and to create motivation</a:t>
            </a:r>
          </a:p>
          <a:p>
            <a:pPr marL="0" indent="0" eaLnBrk="1" hangingPunct="1">
              <a:buNone/>
            </a:pPr>
            <a:endParaRPr lang="en-US" sz="2400" dirty="0" smtClean="0"/>
          </a:p>
          <a:p>
            <a:pPr eaLnBrk="1" hangingPunct="1"/>
            <a:r>
              <a:rPr lang="en-US" sz="2400" dirty="0"/>
              <a:t>Autism </a:t>
            </a:r>
            <a:r>
              <a:rPr lang="en-US" sz="2400" u="sng" dirty="0"/>
              <a:t>characteristics</a:t>
            </a:r>
            <a:r>
              <a:rPr lang="en-US" sz="2400" dirty="0"/>
              <a:t> may lend themselves to increased instances of ill-timed behavior, awkwardness, and sometimes total </a:t>
            </a:r>
            <a:r>
              <a:rPr lang="en-US" sz="2400" dirty="0" smtClean="0"/>
              <a:t>misunderstandings</a:t>
            </a:r>
            <a:endParaRPr lang="en-US" sz="2400" dirty="0"/>
          </a:p>
          <a:p>
            <a:pPr marL="0" indent="0" eaLnBrk="1" hangingPunct="1">
              <a:buNone/>
            </a:pPr>
            <a:r>
              <a:rPr lang="en-US" sz="2400" dirty="0"/>
              <a:t> </a:t>
            </a:r>
            <a:endParaRPr lang="en-US" sz="2400" dirty="0" smtClean="0"/>
          </a:p>
          <a:p>
            <a:pPr eaLnBrk="1" hangingPunct="1"/>
            <a:r>
              <a:rPr lang="en-US" sz="2400" dirty="0" smtClean="0"/>
              <a:t>Every effort should be made to support the learners’ self-esteem and to ensure that a mistake is not viewed as them being any less of a success.  Approximations should be celebrated and highly praised in the process</a:t>
            </a:r>
          </a:p>
          <a:p>
            <a:pPr eaLnBrk="1" hangingPunct="1"/>
            <a:endParaRPr lang="en-US" sz="2400" dirty="0" smtClean="0"/>
          </a:p>
          <a:p>
            <a:pPr eaLnBrk="1" hangingPunct="1"/>
            <a:endParaRPr lang="en-US" sz="2400" dirty="0"/>
          </a:p>
          <a:p>
            <a:pPr marL="0" indent="0" eaLnBrk="1" hangingPunct="1">
              <a:buNone/>
            </a:pPr>
            <a:r>
              <a:rPr lang="en-US" sz="2400" dirty="0"/>
              <a:t> </a:t>
            </a:r>
          </a:p>
          <a:p>
            <a:pPr eaLnBrk="1" hangingPunct="1"/>
            <a:endParaRPr lang="en-US" sz="2400" dirty="0" smtClean="0"/>
          </a:p>
          <a:p>
            <a:pPr eaLnBrk="1" hangingPunct="1"/>
            <a:endParaRPr lang="en-US" sz="24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1143000"/>
          </a:xfrm>
        </p:spPr>
        <p:txBody>
          <a:bodyPr/>
          <a:lstStyle/>
          <a:p>
            <a:pPr algn="ctr" eaLnBrk="1" hangingPunct="1"/>
            <a:r>
              <a:rPr lang="en-US" sz="3200" dirty="0" smtClean="0"/>
              <a:t>Characteristics and Effect on Learning in a Community Workplace</a:t>
            </a:r>
          </a:p>
        </p:txBody>
      </p:sp>
      <p:sp>
        <p:nvSpPr>
          <p:cNvPr id="10243" name="Content Placeholder 2"/>
          <p:cNvSpPr>
            <a:spLocks noGrp="1"/>
          </p:cNvSpPr>
          <p:nvPr>
            <p:ph idx="1"/>
          </p:nvPr>
        </p:nvSpPr>
        <p:spPr>
          <a:xfrm>
            <a:off x="0" y="1066800"/>
            <a:ext cx="9144000" cy="5791200"/>
          </a:xfrm>
        </p:spPr>
        <p:txBody>
          <a:bodyPr/>
          <a:lstStyle/>
          <a:p>
            <a:pPr marL="0" indent="0" eaLnBrk="1" hangingPunct="1">
              <a:buNone/>
            </a:pPr>
            <a:endParaRPr lang="en-US" sz="2800" dirty="0" smtClean="0"/>
          </a:p>
          <a:p>
            <a:pPr eaLnBrk="1" hangingPunct="1"/>
            <a:r>
              <a:rPr lang="en-US" sz="2400" dirty="0" smtClean="0"/>
              <a:t>Assess in school and workplace so instruction is skill based and meets the needs in a variety of environments.</a:t>
            </a:r>
          </a:p>
          <a:p>
            <a:pPr marL="0" indent="0" eaLnBrk="1" hangingPunct="1">
              <a:buNone/>
            </a:pPr>
            <a:endParaRPr lang="en-US" sz="2400" dirty="0" smtClean="0"/>
          </a:p>
          <a:p>
            <a:pPr eaLnBrk="1" hangingPunct="1"/>
            <a:r>
              <a:rPr lang="en-US" sz="2400" dirty="0" smtClean="0"/>
              <a:t>Implement the components of the Systematic Career Development Plan which targets the students skill deficits and builds on the strengths</a:t>
            </a:r>
          </a:p>
          <a:p>
            <a:pPr marL="0" indent="0" eaLnBrk="1" hangingPunct="1">
              <a:buNone/>
            </a:pPr>
            <a:endParaRPr lang="en-US" sz="2400" dirty="0"/>
          </a:p>
          <a:p>
            <a:pPr eaLnBrk="1" hangingPunct="1"/>
            <a:r>
              <a:rPr lang="en-US" sz="2400" dirty="0" smtClean="0"/>
              <a:t>We </a:t>
            </a:r>
            <a:r>
              <a:rPr lang="en-US" sz="2400" u="sng" dirty="0" smtClean="0"/>
              <a:t>MUST </a:t>
            </a:r>
            <a:r>
              <a:rPr lang="en-US" sz="2400" dirty="0" smtClean="0"/>
              <a:t>be prepared for this!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6200" y="0"/>
            <a:ext cx="9067800" cy="1219200"/>
          </a:xfrm>
        </p:spPr>
        <p:txBody>
          <a:bodyPr/>
          <a:lstStyle/>
          <a:p>
            <a:pPr eaLnBrk="1" hangingPunct="1"/>
            <a:r>
              <a:rPr lang="en-US" sz="3600" dirty="0" smtClean="0"/>
              <a:t>So, what can we do to assist the learners?</a:t>
            </a:r>
          </a:p>
        </p:txBody>
      </p:sp>
      <p:sp>
        <p:nvSpPr>
          <p:cNvPr id="11267" name="Content Placeholder 2"/>
          <p:cNvSpPr>
            <a:spLocks noGrp="1"/>
          </p:cNvSpPr>
          <p:nvPr>
            <p:ph idx="1"/>
          </p:nvPr>
        </p:nvSpPr>
        <p:spPr>
          <a:xfrm>
            <a:off x="228600" y="838200"/>
            <a:ext cx="8229600" cy="6172200"/>
          </a:xfrm>
        </p:spPr>
        <p:txBody>
          <a:bodyPr/>
          <a:lstStyle/>
          <a:p>
            <a:pPr eaLnBrk="1" hangingPunct="1"/>
            <a:endParaRPr lang="en-US" sz="2800" dirty="0" smtClean="0"/>
          </a:p>
          <a:p>
            <a:pPr eaLnBrk="1" hangingPunct="1"/>
            <a:r>
              <a:rPr lang="en-US" sz="2400" dirty="0" smtClean="0"/>
              <a:t>Daily </a:t>
            </a:r>
            <a:r>
              <a:rPr lang="en-US" sz="2400" dirty="0"/>
              <a:t>observation and </a:t>
            </a:r>
            <a:r>
              <a:rPr lang="en-US" sz="2400" dirty="0" smtClean="0"/>
              <a:t>ongoing </a:t>
            </a:r>
            <a:r>
              <a:rPr lang="en-US" sz="2400" dirty="0"/>
              <a:t>assessment </a:t>
            </a:r>
            <a:r>
              <a:rPr lang="en-US" sz="2400" dirty="0" smtClean="0"/>
              <a:t>and progress monitoring are essential</a:t>
            </a:r>
          </a:p>
          <a:p>
            <a:pPr marL="0" indent="0" eaLnBrk="1" hangingPunct="1">
              <a:buNone/>
            </a:pPr>
            <a:endParaRPr lang="en-US" sz="2400" dirty="0" smtClean="0"/>
          </a:p>
          <a:p>
            <a:pPr eaLnBrk="1" hangingPunct="1"/>
            <a:r>
              <a:rPr lang="en-US" sz="2400" dirty="0" smtClean="0"/>
              <a:t>Areas of behavior, communication, language and auditory processing are crucial points to consider.  It is imperative to continually assess and incorporate instructional strategies that are functional and readily translate to the workplace</a:t>
            </a:r>
          </a:p>
          <a:p>
            <a:pPr eaLnBrk="1" hangingPunct="1"/>
            <a:endParaRPr lang="en-US" sz="2400" dirty="0"/>
          </a:p>
          <a:p>
            <a:pPr eaLnBrk="1" hangingPunct="1"/>
            <a:r>
              <a:rPr lang="en-US" sz="2400" dirty="0" smtClean="0"/>
              <a:t>Teaching strategies must rely on solid foundations of mastered skills.  Fluency that is noted through skill competence lends itself to ongoing reinforcement</a:t>
            </a:r>
          </a:p>
          <a:p>
            <a:pPr marL="0" indent="0" eaLnBrk="1" hangingPunct="1">
              <a:buNone/>
            </a:pPr>
            <a:endParaRPr lang="en-US" sz="24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944521BB24DB4FAD2EB89BE9A32BA3" ma:contentTypeVersion="3" ma:contentTypeDescription="Create a new document." ma:contentTypeScope="" ma:versionID="721544035a3eeb624e14736e315ecde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C870035-68C4-4590-AC5C-1F74595B06E5}">
  <ds:schemaRefs>
    <ds:schemaRef ds:uri="http://schemas.microsoft.com/sharepoint/v3/contenttype/forms"/>
  </ds:schemaRefs>
</ds:datastoreItem>
</file>

<file path=customXml/itemProps2.xml><?xml version="1.0" encoding="utf-8"?>
<ds:datastoreItem xmlns:ds="http://schemas.openxmlformats.org/officeDocument/2006/customXml" ds:itemID="{CDD4BB6B-3179-4DB4-AE80-B9E41785F2FB}">
  <ds:schemaRefs>
    <ds:schemaRef ds:uri="http://www.w3.org/XML/1998/namespace"/>
    <ds:schemaRef ds:uri="http://purl.org/dc/dcmitype/"/>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303074A5-A568-4116-8E76-3EB2575CEE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1690</TotalTime>
  <Words>1864</Words>
  <Application>Microsoft Office PowerPoint</Application>
  <PresentationFormat>On-screen Show (4:3)</PresentationFormat>
  <Paragraphs>263</Paragraphs>
  <Slides>33</Slides>
  <Notes>11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Design</vt:lpstr>
      <vt:lpstr> Transition to Community Based Employment for Students with Autism Spectrum Disorder  July 21, 2011</vt:lpstr>
      <vt:lpstr>PaTTAN’s Mission</vt:lpstr>
      <vt:lpstr>PDE’s Commitment to Least Restrictive Environment (LRE)</vt:lpstr>
      <vt:lpstr>Participant Learning Objectives:</vt:lpstr>
      <vt:lpstr>Some Facts about Autism Spectrum Disorder to be Considered in School and Workplace</vt:lpstr>
      <vt:lpstr>General Autism Spectrum Characteristics to Prepare  for Workplace </vt:lpstr>
      <vt:lpstr>The Autism Characteristics(continued)</vt:lpstr>
      <vt:lpstr>Characteristics and Effect on Learning in a Community Workplace</vt:lpstr>
      <vt:lpstr>So, what can we do to assist the learners?</vt:lpstr>
      <vt:lpstr>Some key points to remember</vt:lpstr>
      <vt:lpstr> </vt:lpstr>
      <vt:lpstr>PowerPoint Presentation</vt:lpstr>
      <vt:lpstr>2007 -2011 Transition to Community Based Employment for  Students with Autism Spectrum Disorder</vt:lpstr>
      <vt:lpstr>Pennsylvania Performance Grant: Transition to Community Based Employment for Students with ASD</vt:lpstr>
      <vt:lpstr>Transition from School to Community Based Employment for Students with Autism Spectrum Disorder</vt:lpstr>
      <vt:lpstr>* Graphic Organizer to Assist is Career Development </vt:lpstr>
      <vt:lpstr>Systematic Career Development Plan</vt:lpstr>
      <vt:lpstr>What a Systematic Career Plan Looks Like!!</vt:lpstr>
      <vt:lpstr>How the Career Plan ‘fits” to Meet Specific Student Needs</vt:lpstr>
      <vt:lpstr>Points to consider-What if the student has language?</vt:lpstr>
      <vt:lpstr>Bridging the communication/language gap in the workplace</vt:lpstr>
      <vt:lpstr>A few more tips to REMEMBER:</vt:lpstr>
      <vt:lpstr>A little more about language</vt:lpstr>
      <vt:lpstr>Language and processing</vt:lpstr>
      <vt:lpstr>Language strategies</vt:lpstr>
      <vt:lpstr>Additional tips for community and workplace</vt:lpstr>
      <vt:lpstr>Autism: inner and external environment</vt:lpstr>
      <vt:lpstr>Ways to create structure in the workplace</vt:lpstr>
      <vt:lpstr>Additional supports that lead to successful outcomes:</vt:lpstr>
      <vt:lpstr>Additional considerations for making the community job placement “fit”</vt:lpstr>
      <vt:lpstr>Parent’s Perspective of Autism:  Career in the Workplace</vt:lpstr>
      <vt:lpstr>PowerPoint Presentation</vt:lpstr>
      <vt:lpstr>Contact Information     www.pattan.net</vt:lpstr>
    </vt:vector>
  </TitlesOfParts>
  <Company>PaTTAN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bgilligan</dc:creator>
  <cp:lastModifiedBy>Suzanne Laird</cp:lastModifiedBy>
  <cp:revision>204</cp:revision>
  <cp:lastPrinted>2011-06-29T19:14:07Z</cp:lastPrinted>
  <dcterms:created xsi:type="dcterms:W3CDTF">2009-01-26T15:47:50Z</dcterms:created>
  <dcterms:modified xsi:type="dcterms:W3CDTF">2011-07-08T19:32:33Z</dcterms:modified>
</cp:coreProperties>
</file>